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80" r:id="rId3"/>
    <p:sldId id="277" r:id="rId4"/>
    <p:sldId id="278" r:id="rId5"/>
    <p:sldId id="279" r:id="rId6"/>
    <p:sldId id="276" r:id="rId7"/>
    <p:sldId id="287" r:id="rId8"/>
    <p:sldId id="282" r:id="rId9"/>
    <p:sldId id="281" r:id="rId10"/>
    <p:sldId id="283" r:id="rId11"/>
    <p:sldId id="284" r:id="rId12"/>
    <p:sldId id="271" r:id="rId13"/>
    <p:sldId id="274" r:id="rId14"/>
    <p:sldId id="286" r:id="rId15"/>
    <p:sldId id="285" r:id="rId16"/>
    <p:sldId id="273" r:id="rId17"/>
    <p:sldId id="269" r:id="rId18"/>
    <p:sldId id="270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579"/>
    <p:restoredTop sz="70090"/>
  </p:normalViewPr>
  <p:slideViewPr>
    <p:cSldViewPr snapToGrid="0">
      <p:cViewPr>
        <p:scale>
          <a:sx n="66" d="100"/>
          <a:sy n="66" d="100"/>
        </p:scale>
        <p:origin x="240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0A0D-CF0E-BE45-8E89-49FE1A3CD1E9}" type="datetimeFigureOut">
              <a:rPr lang="en-US" smtClean="0"/>
              <a:t>3/3/25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3D38D-4680-8B44-9747-632984995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07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don- Monday after the break– give him a presentation wherein I make the case that we see interesting and reliable intra-state </a:t>
            </a:r>
            <a:r>
              <a:rPr lang="en-US" dirty="0" err="1"/>
              <a:t>dynamcis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3D38D-4680-8B44-9747-6329849957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10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87A24-D9A5-1B31-DF57-4C3CA1102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48947D-A93D-C0CB-3C21-98EA33F0FE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559A3C-1FCE-DB5E-037A-E0408E04B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55A44-C7D7-C2B2-7253-31369FB95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3D38D-4680-8B44-9747-6329849957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63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bother with number 4 ! </a:t>
            </a:r>
          </a:p>
          <a:p>
            <a:r>
              <a:rPr lang="en-US" dirty="0"/>
              <a:t>Didn’t think 5 through all the way lol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3D38D-4680-8B44-9747-6329849957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9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3D38D-4680-8B44-9747-6329849957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54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3D38D-4680-8B44-9747-6329849957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83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3D38D-4680-8B44-9747-6329849957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27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2B66A-6E2A-B068-5364-A05BB54DB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42B493-BBAB-CFF1-3550-100FBD4F49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5BDC60-EEB0-2250-6192-4F7BB6C1C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do the RNN PCA transition aligned – both raw latents and PCA latents– chop </a:t>
            </a:r>
            <a:r>
              <a:rPr lang="en-US" dirty="0" err="1"/>
              <a:t>em</a:t>
            </a:r>
            <a:r>
              <a:rPr lang="en-US" dirty="0"/>
              <a:t> up </a:t>
            </a:r>
          </a:p>
          <a:p>
            <a:r>
              <a:rPr lang="en-US" dirty="0"/>
              <a:t>Take a window around the transition (top of list) </a:t>
            </a:r>
          </a:p>
          <a:p>
            <a:r>
              <a:rPr lang="en-US" dirty="0"/>
              <a:t>2 methods: </a:t>
            </a:r>
          </a:p>
          <a:p>
            <a:pPr marL="228600" indent="-228600">
              <a:buAutoNum type="arabicPeriod"/>
            </a:pPr>
            <a:r>
              <a:rPr lang="en-US" dirty="0"/>
              <a:t>what’s happening within a state</a:t>
            </a:r>
          </a:p>
          <a:p>
            <a:pPr marL="228600" indent="-228600">
              <a:buAutoNum type="arabicPeriod"/>
            </a:pPr>
            <a:r>
              <a:rPr lang="en-US" dirty="0"/>
              <a:t>What’s happening around a transition (250 MS before and after)  -- RNN and PCA of RNN latent  -- windows around the transition to see how well latents align with transitions </a:t>
            </a:r>
          </a:p>
          <a:p>
            <a:pPr marL="228600" indent="-228600">
              <a:buAutoNum type="arabicPeriod"/>
            </a:pPr>
            <a:r>
              <a:rPr lang="en-US" dirty="0"/>
              <a:t>Following this what the latents are doing within each state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Epoch-aligned: start to end of the epoch </a:t>
            </a:r>
          </a:p>
          <a:p>
            <a:pPr marL="228600" indent="-228600">
              <a:buAutoNum type="arabicPeriod"/>
            </a:pPr>
            <a:r>
              <a:rPr lang="en-US" dirty="0"/>
              <a:t>Be careful of doing PCA on every single trial– not guaranteed to get that on every single trial because there could be drift trial to trial – start w/single PCA across trials  (</a:t>
            </a:r>
            <a:r>
              <a:rPr lang="en-US" dirty="0" err="1"/>
              <a:t>concat</a:t>
            </a:r>
            <a:r>
              <a:rPr lang="en-US" dirty="0"/>
              <a:t> all trials then do PCA – stack along time; do PCA on this)- this should give what we want assuming there ISN’T drift across latents – once PCA is run do a transformation back into trials and plot the way we’ve done so  (~95% var, if a lot then keep the top 5 and record how much variance each of those components explain) – I want to explain the cumulative variance from the latents and from the raw firing rates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846A1-D854-5DDC-F291-DB47D14CB8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3D38D-4680-8B44-9747-6329849957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73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figure out a better way to cluster these– once we have the figure of latents across transitions across all trials (see previous, which will show that there are transition-aligned dynamics), we can then ask how we can cluster what we see here. Perhaps cluster/sort along a couple vars– Plot all trials for the latent, perhaps sort by length – try the interpolated/</a:t>
            </a:r>
            <a:r>
              <a:rPr lang="en-US" dirty="0" err="1"/>
              <a:t>uninterpolated</a:t>
            </a:r>
            <a:r>
              <a:rPr lang="en-US" dirty="0"/>
              <a:t> stuff </a:t>
            </a:r>
            <a:r>
              <a:rPr lang="en-US" dirty="0" err="1"/>
              <a:t>agai</a:t>
            </a:r>
            <a:r>
              <a:rPr lang="en-US" dirty="0"/>
              <a:t>; Under *some* assumptions we could just cluster these-– but there are questions: </a:t>
            </a:r>
          </a:p>
          <a:p>
            <a:r>
              <a:rPr lang="en-US" dirty="0"/>
              <a:t>- Are we trying to cluster at the single latent level, </a:t>
            </a:r>
            <a:r>
              <a:rPr lang="en-US" dirty="0" err="1"/>
              <a:t>multilatent</a:t>
            </a:r>
            <a:r>
              <a:rPr lang="en-US" dirty="0"/>
              <a:t>? Deal with differing lengths and from there it can be pretty straightforward. Similar to clustering whole trials (which has the bonus of that they’re all the same </a:t>
            </a:r>
            <a:r>
              <a:rPr lang="en-US" dirty="0" err="1"/>
              <a:t>len</a:t>
            </a:r>
            <a:r>
              <a:rPr lang="en-US" dirty="0"/>
              <a:t>)  </a:t>
            </a:r>
          </a:p>
          <a:p>
            <a:r>
              <a:rPr lang="en-US" dirty="0"/>
              <a:t>We still very much want to do interpolated/</a:t>
            </a:r>
            <a:r>
              <a:rPr lang="en-US" dirty="0" err="1"/>
              <a:t>uninterpolated</a:t>
            </a:r>
            <a:r>
              <a:rPr lang="en-US" dirty="0"/>
              <a:t> side by side; if we need to do expediency we may just do one or the other– but we should not pre-suppose that doing one vs the other is the better way to do it. </a:t>
            </a:r>
          </a:p>
          <a:p>
            <a:endParaRPr lang="en-US" dirty="0"/>
          </a:p>
          <a:p>
            <a:r>
              <a:rPr lang="en-US" dirty="0"/>
              <a:t>Note to Vincent: You made a real mistake forgetting to put the dataset name in the title of the figures this time round bud…that’s </a:t>
            </a:r>
            <a:r>
              <a:rPr lang="en-US" dirty="0" err="1"/>
              <a:t>gonna</a:t>
            </a:r>
            <a:r>
              <a:rPr lang="en-US" dirty="0"/>
              <a:t> come back to haunt you; you should fix that shit– otherwise you’ll never be able to find what figure was interesting.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3D38D-4680-8B44-9747-6329849957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00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3D38D-4680-8B44-9747-6329849957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47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36DAF-BADC-9A70-C16A-E7E0B72A9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75CB29-7C1F-CA59-1D3F-34D6F060A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7E341-51B0-12F1-D94D-DC5D260C6D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Abu want a fig where a single subplot is one latent vector across ALL trials for one transition– 8x3 subplots (8 vectors, 3 transitions)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841E3-DB6A-0680-BD57-859DAA62C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3D38D-4680-8B44-9747-6329849957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02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1E38B-58FD-10DE-C0BC-6A71C9673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07A79-3535-C5E5-E737-9EC76FB8BE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2031A4-2CBF-66D9-D465-519760CBAC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honestly probably the figure that we would show BEFORE anything to do with the PCA inferred stuff; we can talk about single-trial lines and etc. There’s AN average structure and there’s trial-to-trial variability, moving on </a:t>
            </a:r>
          </a:p>
          <a:p>
            <a:endParaRPr lang="en-US" dirty="0"/>
          </a:p>
          <a:p>
            <a:r>
              <a:rPr lang="en-US" dirty="0"/>
              <a:t>Look into it more but this is back-burner compared to transition snippets and epoch snippets of the latents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Rather than plotting the latents and the average of the latents– let’s plot the variability of the latents over time – and if we get the variance measure and we start to see commonalties, then we start to see commonalities in the latents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D1D5D-5490-C190-B585-BBE6FDCB81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3D38D-4680-8B44-9747-6329849957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74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EC1A-8BE5-5023-6D26-CDD460B9B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FAE936-16FF-A6AC-A97E-3D43CABE07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C7A7E-4614-B12B-2FED-DF5AF4B3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9B3D-086A-0B42-BF4D-4EDE4E1BB6D5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9C527-A89B-316B-4797-880936E2A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897D1-743C-509C-0510-206790A2F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44CE-51D6-0348-BBB2-5C85FE2C6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1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A0D77-7982-94BC-3F05-FF1983EE3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944384-8343-5F77-C279-DAE1CAFF2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AB25A-21D6-95BD-6486-ED87CD0E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9B3D-086A-0B42-BF4D-4EDE4E1BB6D5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30FB0-0A53-676F-D301-1D5F7FA96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3200E-3498-24EE-9FBD-3A5AAC23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44CE-51D6-0348-BBB2-5C85FE2C6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66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A7781-294C-E1C1-11D9-55B0E4AF3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B73B8A-0571-44FA-9A57-9321F951F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2A9AE-0099-F377-2324-4D90A0CF7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9B3D-086A-0B42-BF4D-4EDE4E1BB6D5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6914F-DFE9-254B-78B6-7D7BE9311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94A48-5AEE-2408-D9DB-E113FB687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44CE-51D6-0348-BBB2-5C85FE2C6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5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8BEF8-6541-E1D1-04D7-8CBBE2A9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C7DFA-0F6E-AAAB-5A10-5CC41ED2E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B8404-6E40-CE57-66BE-023754E05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9B3D-086A-0B42-BF4D-4EDE4E1BB6D5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C1F69-E568-D93A-EC92-C05645B33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EF98E-929E-CCF4-9406-5B3E2C397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44CE-51D6-0348-BBB2-5C85FE2C6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44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2DD8-869F-8A1E-BB20-1D6D00EF3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7EF03-215D-E7D0-1DE1-C0420A141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F3381-1EBA-B668-B470-3C3F15916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9B3D-086A-0B42-BF4D-4EDE4E1BB6D5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78579-0D61-B7CC-BB44-11E10CAA2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25476-C687-ABFD-93E8-7E632354C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44CE-51D6-0348-BBB2-5C85FE2C6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2684-1991-118E-488A-F36B6C28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8714D-FBB6-4D01-4A70-D69E86B640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A2D8E6-6A7D-70C3-EC25-392276F7D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AD009-C41E-05B2-5126-66CC673C4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9B3D-086A-0B42-BF4D-4EDE4E1BB6D5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E61C4-8810-CEEC-9800-9E3C74C3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91627-5C6B-CE6C-C526-5A028C9FB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44CE-51D6-0348-BBB2-5C85FE2C6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5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C3BC-3A82-AF8E-80BF-AC517D092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E9408-1FB1-CA4D-512E-0F455D8D7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88B31-FFED-22D1-CBDD-FD2EF8301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791BE7-5773-7211-C155-ECBDAB2290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6E6297-74FC-62C5-2520-90BC19FBE5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50B6EC-317C-FFE7-ED3B-014200E9D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9B3D-086A-0B42-BF4D-4EDE4E1BB6D5}" type="datetimeFigureOut">
              <a:rPr lang="en-US" smtClean="0"/>
              <a:t>3/3/25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A6C7CA-8B6A-DD99-ACCC-59F186864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1E7524-FEAD-1389-33E3-19C229AF3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44CE-51D6-0348-BBB2-5C85FE2C6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90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23D4-7AA7-8124-9661-0866A35DA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22376-C11D-91FC-40E0-D2684BF76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9B3D-086A-0B42-BF4D-4EDE4E1BB6D5}" type="datetimeFigureOut">
              <a:rPr lang="en-US" smtClean="0"/>
              <a:t>3/3/25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599989-0FF0-23EE-4B70-177D4FB15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4CCF1D-CAEF-CBF2-E74C-1F88F19CD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44CE-51D6-0348-BBB2-5C85FE2C6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90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AF5DB-EDDC-796E-41C9-E0F53B4CF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9B3D-086A-0B42-BF4D-4EDE4E1BB6D5}" type="datetimeFigureOut">
              <a:rPr lang="en-US" smtClean="0"/>
              <a:t>3/3/25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434C6-9584-B017-4B16-20C3C7FC4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BC91F-4015-ACC5-3206-DA701B03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44CE-51D6-0348-BBB2-5C85FE2C6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95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6202-29B7-AD49-917C-D9D57E4D8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86E4F-7619-ED04-D1DD-A9BFDB9A7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7B716-9ADD-30C4-F603-9AE46A3C3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19B3B-1B53-4CEE-1016-41920F0F4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9B3D-086A-0B42-BF4D-4EDE4E1BB6D5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31DB4-43C4-E547-F05E-DE1452734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11EEF-EB5C-9E84-6CF1-9811D660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44CE-51D6-0348-BBB2-5C85FE2C6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10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A2D05-F7B0-DA66-AE4C-CC55C9F24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91ACB7-BF43-8681-C97E-8FA6ED76E7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BC851-B9D4-F290-0A5F-88CE0A014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3929B-BF8A-F04A-3D1B-493AF7576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9B3D-086A-0B42-BF4D-4EDE4E1BB6D5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DAA980-3BFD-E7E1-34E5-C1F1819FD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A9421F-7FAE-1D39-A564-6F6BD5C5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44CE-51D6-0348-BBB2-5C85FE2C6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0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A770F-A049-6FA4-663D-10798BE52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7C686-FE60-4641-8D92-2852DC004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3D6BB-1670-3F6B-6B26-B1B6CF54A4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3E9B3D-086A-0B42-BF4D-4EDE4E1BB6D5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50E82-8CDF-653D-B944-2F993C536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5296B-35B7-20D0-4821-754BDE20F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C644CE-51D6-0348-BBB2-5C85FE2C6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D2F8C-CFC8-380D-71F0-1522D4B38B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90688"/>
            <a:ext cx="9144000" cy="2387600"/>
          </a:xfrm>
        </p:spPr>
        <p:txBody>
          <a:bodyPr/>
          <a:lstStyle/>
          <a:p>
            <a:r>
              <a:rPr lang="en-US" dirty="0"/>
              <a:t>Vincent’s last 6 months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034633-ABBF-5034-7D16-7024335C7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8288"/>
            <a:ext cx="9144000" cy="2387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Your weekly dose of ”huh, interesting”</a:t>
            </a:r>
          </a:p>
          <a:p>
            <a:endParaRPr lang="en-US" dirty="0"/>
          </a:p>
          <a:p>
            <a:r>
              <a:rPr lang="en-US" dirty="0"/>
              <a:t>Special– for NBIO 207A, data analysis </a:t>
            </a:r>
          </a:p>
          <a:p>
            <a:r>
              <a:rPr lang="en-US" dirty="0"/>
              <a:t>Check speaker notes for comments and feedback from in-person discussions </a:t>
            </a:r>
          </a:p>
          <a:p>
            <a:r>
              <a:rPr lang="en-US" dirty="0"/>
              <a:t>Vincent’s light commentary on slides</a:t>
            </a:r>
          </a:p>
        </p:txBody>
      </p:sp>
      <p:pic>
        <p:nvPicPr>
          <p:cNvPr id="6" name="Picture 5" descr="A comic strip of a child and a child&#10;&#10;AI-generated content may be incorrect.">
            <a:extLst>
              <a:ext uri="{FF2B5EF4-FFF2-40B4-BE49-F238E27FC236}">
                <a16:creationId xmlns:a16="http://schemas.microsoft.com/office/drawing/2014/main" id="{0C7FA494-FBA6-7230-EEF8-FC6C9D0668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842" b="14474"/>
          <a:stretch/>
        </p:blipFill>
        <p:spPr>
          <a:xfrm>
            <a:off x="1830161" y="119063"/>
            <a:ext cx="8531678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80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AF1EA-401D-ECFB-D9AF-74C17416A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339136"/>
            <a:ext cx="11290852" cy="1325563"/>
          </a:xfrm>
        </p:spPr>
        <p:txBody>
          <a:bodyPr/>
          <a:lstStyle/>
          <a:p>
            <a:r>
              <a:rPr lang="en-US" dirty="0"/>
              <a:t>Reducing dimensions: noisy data, nonlinear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C48EC-B65C-AAAF-9065-F0C688A33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7699" y="1058181"/>
            <a:ext cx="3599623" cy="5781563"/>
          </a:xfrm>
        </p:spPr>
        <p:txBody>
          <a:bodyPr>
            <a:normAutofit/>
          </a:bodyPr>
          <a:lstStyle/>
          <a:p>
            <a:r>
              <a:rPr lang="en-US" sz="2000" dirty="0"/>
              <a:t>Left: example of a single neuron’s firing rate, across all trials, across epochs (cols) and tastes (rows); you can see how noisy it is</a:t>
            </a:r>
          </a:p>
          <a:p>
            <a:r>
              <a:rPr lang="en-US" sz="2000" dirty="0"/>
              <a:t>Bottom: attempt at expressing population behavior via PCA for one taste and one trial. They all look like this. </a:t>
            </a:r>
          </a:p>
          <a:p>
            <a:r>
              <a:rPr lang="en-US" sz="2000" dirty="0"/>
              <a:t>Right: The real issue with using PCA on this data: poor correlation. </a:t>
            </a:r>
          </a:p>
        </p:txBody>
      </p:sp>
      <p:pic>
        <p:nvPicPr>
          <p:cNvPr id="4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4C51BB07-19C2-1A09-8BCC-AFF466F55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14400"/>
            <a:ext cx="4457700" cy="5943600"/>
          </a:xfrm>
          <a:prstGeom prst="rect">
            <a:avLst/>
          </a:prstGeom>
        </p:spPr>
      </p:pic>
      <p:pic>
        <p:nvPicPr>
          <p:cNvPr id="8" name="Picture 7" descr="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D918C6B4-6A98-9DB3-7ACD-EF5265A2F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699" y="4908204"/>
            <a:ext cx="3899591" cy="1949796"/>
          </a:xfrm>
          <a:prstGeom prst="rect">
            <a:avLst/>
          </a:prstGeom>
        </p:spPr>
      </p:pic>
      <p:pic>
        <p:nvPicPr>
          <p:cNvPr id="12" name="Picture 11" descr="A screenshot of a graph&#10;&#10;AI-generated content may be incorrect.">
            <a:extLst>
              <a:ext uri="{FF2B5EF4-FFF2-40B4-BE49-F238E27FC236}">
                <a16:creationId xmlns:a16="http://schemas.microsoft.com/office/drawing/2014/main" id="{05B57313-FDA1-2065-44A5-2359A0505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322" y="1258483"/>
            <a:ext cx="4016981" cy="535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9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E90F-6111-BFC0-5141-68D552AD2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8255"/>
            <a:ext cx="11353800" cy="1325563"/>
          </a:xfrm>
        </p:spPr>
        <p:txBody>
          <a:bodyPr/>
          <a:lstStyle/>
          <a:p>
            <a:r>
              <a:rPr lang="en-US" dirty="0"/>
              <a:t>So let’s do non-linear 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3F562-62B7-E1C3-5FF0-90CE07144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278" y="1050709"/>
            <a:ext cx="2788403" cy="5613561"/>
          </a:xfrm>
        </p:spPr>
        <p:txBody>
          <a:bodyPr>
            <a:normAutofit/>
          </a:bodyPr>
          <a:lstStyle/>
          <a:p>
            <a:r>
              <a:rPr lang="en-US" sz="2000" dirty="0"/>
              <a:t>Example of reduced dimensions for 4 trials of one taste; 8 latent dims inferred </a:t>
            </a:r>
          </a:p>
          <a:p>
            <a:r>
              <a:rPr lang="en-US" sz="2000" dirty="0"/>
              <a:t>RNN trained on the whole dataset; taste-by-taste (and trial by trial) basis – Considers all neurons</a:t>
            </a:r>
          </a:p>
          <a:p>
            <a:r>
              <a:rPr lang="en-US" sz="2000" dirty="0"/>
              <a:t>Seem to be getting somewhere</a:t>
            </a:r>
          </a:p>
          <a:p>
            <a:r>
              <a:rPr lang="en-US" sz="2000" dirty="0"/>
              <a:t>Note the appearance of oscillatory dynamics (I’ve checked; this is not a fluke or an artifact so far as I can tell)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51BBD-98D1-2A3C-92F8-90CBBF70B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827" y="1343818"/>
            <a:ext cx="4417993" cy="4429321"/>
          </a:xfrm>
          <a:prstGeom prst="rect">
            <a:avLst/>
          </a:prstGeom>
        </p:spPr>
      </p:pic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6830E735-828F-A957-7C53-18B146714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317" y="1381930"/>
            <a:ext cx="4514104" cy="45141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D4C318-0585-5ECC-053B-269E3CCC6460}"/>
              </a:ext>
            </a:extLst>
          </p:cNvPr>
          <p:cNvSpPr txBox="1"/>
          <p:nvPr/>
        </p:nvSpPr>
        <p:spPr>
          <a:xfrm>
            <a:off x="4276292" y="1012598"/>
            <a:ext cx="168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RNN Inference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6B9471-F9EA-6732-DA86-C731FD62F951}"/>
              </a:ext>
            </a:extLst>
          </p:cNvPr>
          <p:cNvSpPr txBox="1"/>
          <p:nvPr/>
        </p:nvSpPr>
        <p:spPr>
          <a:xfrm>
            <a:off x="7902388" y="1050709"/>
            <a:ext cx="399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(&gt;95% var) on RNN inference data</a:t>
            </a:r>
          </a:p>
        </p:txBody>
      </p:sp>
    </p:spTree>
    <p:extLst>
      <p:ext uri="{BB962C8B-B14F-4D97-AF65-F5344CB8AC3E}">
        <p14:creationId xmlns:p14="http://schemas.microsoft.com/office/powerpoint/2010/main" val="3777346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5B36B-1E44-FABE-E7F1-8FDD15CFE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D4B92-91A6-A9EC-E859-8CB81A178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" y="158072"/>
            <a:ext cx="1073810" cy="5415137"/>
          </a:xfrm>
        </p:spPr>
        <p:txBody>
          <a:bodyPr>
            <a:normAutofit/>
          </a:bodyPr>
          <a:lstStyle/>
          <a:p>
            <a:r>
              <a:rPr lang="en-US" sz="1800" dirty="0"/>
              <a:t>What we’ve seen: Analysis on RNN data – 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Right is RNN output 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Left is PCA on a trial-by-trial basis of the RNN data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CB6C565F-D706-E145-8938-FA993500C3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55760" y="1284790"/>
            <a:ext cx="5562889" cy="557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BB7E0-1B69-422B-55AF-3F7C215FA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20" y="139817"/>
            <a:ext cx="5419496" cy="5433392"/>
          </a:xfrm>
          <a:prstGeom prst="rect">
            <a:avLst/>
          </a:prstGeom>
        </p:spPr>
      </p:pic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6ABE3B96-45F3-7B60-E1F5-558C82FD2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576" y="131850"/>
            <a:ext cx="5441359" cy="5441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86624-4C5E-115F-3397-794ECC3B9036}"/>
              </a:ext>
            </a:extLst>
          </p:cNvPr>
          <p:cNvSpPr txBox="1"/>
          <p:nvPr/>
        </p:nvSpPr>
        <p:spPr>
          <a:xfrm>
            <a:off x="3142050" y="5846272"/>
            <a:ext cx="7768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example of this– note especially the sharp change in latent dynamics right at inferred changepoints, which is expected</a:t>
            </a:r>
          </a:p>
        </p:txBody>
      </p:sp>
    </p:spTree>
    <p:extLst>
      <p:ext uri="{BB962C8B-B14F-4D97-AF65-F5344CB8AC3E}">
        <p14:creationId xmlns:p14="http://schemas.microsoft.com/office/powerpoint/2010/main" val="1987171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60E94-FE6B-5477-6913-1BB4B3369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oup of graphs showing different colored lines&#10;&#10;AI-generated content may be incorrect.">
            <a:extLst>
              <a:ext uri="{FF2B5EF4-FFF2-40B4-BE49-F238E27FC236}">
                <a16:creationId xmlns:a16="http://schemas.microsoft.com/office/drawing/2014/main" id="{6F3B55B2-29DF-64F8-06DF-7ED0A1E97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742" y="0"/>
            <a:ext cx="5617029" cy="5617029"/>
          </a:xfrm>
        </p:spPr>
      </p:pic>
      <p:pic>
        <p:nvPicPr>
          <p:cNvPr id="7" name="Picture 6" descr="A chart of different colored lines&#10;&#10;AI-generated content may be incorrect.">
            <a:extLst>
              <a:ext uri="{FF2B5EF4-FFF2-40B4-BE49-F238E27FC236}">
                <a16:creationId xmlns:a16="http://schemas.microsoft.com/office/drawing/2014/main" id="{CA4B5053-A557-E2FC-9A7E-D9F9BA6E9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771" y="0"/>
            <a:ext cx="5617029" cy="561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0CCAAA-5A8D-2D9B-BED4-4F0E97959C38}"/>
              </a:ext>
            </a:extLst>
          </p:cNvPr>
          <p:cNvSpPr txBox="1"/>
          <p:nvPr/>
        </p:nvSpPr>
        <p:spPr>
          <a:xfrm>
            <a:off x="119742" y="5617029"/>
            <a:ext cx="119525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NOTE: X-AXIS TIME FRAMES ARE NOT CONSTANT. All trials of one taste, as fed through these steps</a:t>
            </a:r>
            <a:r>
              <a:rPr lang="en-US" sz="1600" dirty="0"/>
              <a:t>. Same data as before (200827)–</a:t>
            </a:r>
          </a:p>
          <a:p>
            <a:r>
              <a:rPr lang="en-US" sz="1600" dirty="0"/>
              <a:t>Looking for: what are the dynamics doing? Do they seem to be stretching or shrinking appreciably? </a:t>
            </a:r>
          </a:p>
          <a:p>
            <a:r>
              <a:rPr lang="en-US" sz="1600" dirty="0"/>
              <a:t>To don’s hunch: It seems like there are more than a few trials that exhibit largely (</a:t>
            </a:r>
            <a:r>
              <a:rPr lang="en-US" sz="1600" dirty="0" err="1"/>
              <a:t>ish</a:t>
            </a:r>
            <a:r>
              <a:rPr lang="en-US" sz="1600" dirty="0"/>
              <a:t>) the same behavior-- see boxed trials, color coded.</a:t>
            </a:r>
          </a:p>
          <a:p>
            <a:r>
              <a:rPr lang="en-US" sz="1600" dirty="0"/>
              <a:t>Note:  Timeframes vary wildly– from 300 </a:t>
            </a:r>
            <a:r>
              <a:rPr lang="en-US" sz="1600" dirty="0" err="1"/>
              <a:t>ms</a:t>
            </a:r>
            <a:r>
              <a:rPr lang="en-US" sz="1600" dirty="0"/>
              <a:t> (trial 12) to 1200+ </a:t>
            </a:r>
            <a:r>
              <a:rPr lang="en-US" sz="1600" dirty="0" err="1"/>
              <a:t>ms</a:t>
            </a:r>
            <a:r>
              <a:rPr lang="en-US" sz="1600" dirty="0"/>
              <a:t> (trial 3). Todo: figure out how to better identify these similarities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816841-0693-6D30-05AD-BB1568136BCC}"/>
              </a:ext>
            </a:extLst>
          </p:cNvPr>
          <p:cNvSpPr/>
          <p:nvPr/>
        </p:nvSpPr>
        <p:spPr>
          <a:xfrm>
            <a:off x="244192" y="1613856"/>
            <a:ext cx="1345122" cy="1238201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9CD25C-4EA0-2748-2921-BCA4F738E224}"/>
              </a:ext>
            </a:extLst>
          </p:cNvPr>
          <p:cNvSpPr/>
          <p:nvPr/>
        </p:nvSpPr>
        <p:spPr>
          <a:xfrm>
            <a:off x="1648449" y="2852057"/>
            <a:ext cx="1345122" cy="1238201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A24909-F6E7-18CE-AED9-16884F65EC4C}"/>
              </a:ext>
            </a:extLst>
          </p:cNvPr>
          <p:cNvSpPr/>
          <p:nvPr/>
        </p:nvSpPr>
        <p:spPr>
          <a:xfrm>
            <a:off x="3052706" y="1583969"/>
            <a:ext cx="1345122" cy="1238201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62FE7F-087E-7D55-656D-ACB5AD204A0E}"/>
              </a:ext>
            </a:extLst>
          </p:cNvPr>
          <p:cNvSpPr/>
          <p:nvPr/>
        </p:nvSpPr>
        <p:spPr>
          <a:xfrm>
            <a:off x="4435193" y="1570313"/>
            <a:ext cx="1345122" cy="1238201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6B8E51-1D51-CAA5-506A-C059FEC94E96}"/>
              </a:ext>
            </a:extLst>
          </p:cNvPr>
          <p:cNvSpPr/>
          <p:nvPr/>
        </p:nvSpPr>
        <p:spPr>
          <a:xfrm>
            <a:off x="3020049" y="4106489"/>
            <a:ext cx="1345122" cy="1238201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986EB1-DD2C-3273-3C55-183BAAB2724D}"/>
              </a:ext>
            </a:extLst>
          </p:cNvPr>
          <p:cNvSpPr/>
          <p:nvPr/>
        </p:nvSpPr>
        <p:spPr>
          <a:xfrm>
            <a:off x="5920356" y="2868288"/>
            <a:ext cx="1345122" cy="1238201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192E21-35DA-D3C1-9859-AB32C5F57CAA}"/>
              </a:ext>
            </a:extLst>
          </p:cNvPr>
          <p:cNvSpPr/>
          <p:nvPr/>
        </p:nvSpPr>
        <p:spPr>
          <a:xfrm>
            <a:off x="7265478" y="1594855"/>
            <a:ext cx="1345122" cy="1238201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8D7175-3ABF-DBE2-EB1B-C9A154B91926}"/>
              </a:ext>
            </a:extLst>
          </p:cNvPr>
          <p:cNvSpPr/>
          <p:nvPr/>
        </p:nvSpPr>
        <p:spPr>
          <a:xfrm>
            <a:off x="224774" y="2876817"/>
            <a:ext cx="1345122" cy="1238201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BAD512-F219-AA93-BDB0-D1848CD5186B}"/>
              </a:ext>
            </a:extLst>
          </p:cNvPr>
          <p:cNvSpPr/>
          <p:nvPr/>
        </p:nvSpPr>
        <p:spPr>
          <a:xfrm>
            <a:off x="7221935" y="321422"/>
            <a:ext cx="1345122" cy="1238201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4DEBD7-2D5C-727B-4CCB-84025E99E873}"/>
              </a:ext>
            </a:extLst>
          </p:cNvPr>
          <p:cNvSpPr/>
          <p:nvPr/>
        </p:nvSpPr>
        <p:spPr>
          <a:xfrm>
            <a:off x="10052221" y="321421"/>
            <a:ext cx="1345122" cy="1238201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BAF32-EEBD-848E-E3F5-9B5F12F21DD2}"/>
              </a:ext>
            </a:extLst>
          </p:cNvPr>
          <p:cNvSpPr/>
          <p:nvPr/>
        </p:nvSpPr>
        <p:spPr>
          <a:xfrm>
            <a:off x="7265478" y="2860805"/>
            <a:ext cx="1345122" cy="1238201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107208-4769-D9CB-40ED-940B787B7A3B}"/>
              </a:ext>
            </a:extLst>
          </p:cNvPr>
          <p:cNvSpPr/>
          <p:nvPr/>
        </p:nvSpPr>
        <p:spPr>
          <a:xfrm>
            <a:off x="3043439" y="2845229"/>
            <a:ext cx="1345122" cy="1238201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68FA7A-8426-5E24-BCB1-D8443B855CF7}"/>
              </a:ext>
            </a:extLst>
          </p:cNvPr>
          <p:cNvSpPr/>
          <p:nvPr/>
        </p:nvSpPr>
        <p:spPr>
          <a:xfrm>
            <a:off x="223302" y="4098569"/>
            <a:ext cx="1345122" cy="1238201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2A4366-BC6A-4DE4-056A-C4D26A1BAE3A}"/>
              </a:ext>
            </a:extLst>
          </p:cNvPr>
          <p:cNvSpPr/>
          <p:nvPr/>
        </p:nvSpPr>
        <p:spPr>
          <a:xfrm>
            <a:off x="8610600" y="321421"/>
            <a:ext cx="1345122" cy="1238201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039601-92A9-DDD6-C393-59E3DBB4E641}"/>
              </a:ext>
            </a:extLst>
          </p:cNvPr>
          <p:cNvSpPr/>
          <p:nvPr/>
        </p:nvSpPr>
        <p:spPr>
          <a:xfrm>
            <a:off x="7257826" y="4098569"/>
            <a:ext cx="1345122" cy="1238201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44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E3FC-01A2-5394-1F48-67957D40B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I’m trying to answer: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F7F14-E07B-1460-6557-5A2856A12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548"/>
            <a:ext cx="10515600" cy="51673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I’m focused on proving non-random and state-specific dynamics. I have basic descriptive stats for single-neuron. Doing the same for the multi-variate states I’ve shown you can be done (</a:t>
            </a:r>
            <a:r>
              <a:rPr lang="en-US" dirty="0" err="1"/>
              <a:t>eg.</a:t>
            </a:r>
            <a:r>
              <a:rPr lang="en-US" dirty="0"/>
              <a:t> multi-variate t-test); rigorously proving this is more involved</a:t>
            </a:r>
          </a:p>
          <a:p>
            <a:pPr lvl="1"/>
            <a:r>
              <a:rPr lang="en-US" dirty="0"/>
              <a:t>This is what I’m stuck on</a:t>
            </a:r>
          </a:p>
          <a:p>
            <a:pPr lvl="1"/>
            <a:r>
              <a:rPr lang="en-US" dirty="0"/>
              <a:t>The latter part attempting to test rigorously that the pattern of activity in one state is different from other states.</a:t>
            </a:r>
          </a:p>
          <a:p>
            <a:r>
              <a:rPr lang="en-US" dirty="0"/>
              <a:t>This get into the idea of analogous pairs: can I identify and quantify </a:t>
            </a:r>
            <a:r>
              <a:rPr lang="en-US" u="sng" dirty="0"/>
              <a:t>repeated characteristics?</a:t>
            </a:r>
          </a:p>
          <a:p>
            <a:r>
              <a:rPr lang="en-US" dirty="0"/>
              <a:t>Dealing with these different state durations </a:t>
            </a:r>
          </a:p>
          <a:p>
            <a:r>
              <a:rPr lang="en-US" dirty="0"/>
              <a:t>Handling noise (proving these dynamics are not noise): </a:t>
            </a:r>
          </a:p>
          <a:p>
            <a:pPr lvl="1"/>
            <a:r>
              <a:rPr lang="en-US" dirty="0"/>
              <a:t>My idea is: </a:t>
            </a:r>
            <a:r>
              <a:rPr lang="en-US" dirty="0">
                <a:effectLst/>
                <a:latin typeface="Helvetica Neue" panose="02000503000000020004" pitchFamily="2" charset="0"/>
              </a:rPr>
              <a:t>if we assert what we’re seeing is not noise on top of a flat level, the mean of that noise shoul</a:t>
            </a:r>
            <a:r>
              <a:rPr lang="en-US" dirty="0">
                <a:latin typeface="Helvetica Neue" panose="02000503000000020004" pitchFamily="2" charset="0"/>
              </a:rPr>
              <a:t>d be zero</a:t>
            </a:r>
            <a:r>
              <a:rPr lang="en-US" dirty="0">
                <a:effectLst/>
                <a:latin typeface="Helvetica Neue" panose="02000503000000020004" pitchFamily="2" charset="0"/>
              </a:rPr>
              <a:t>. When taking the first diff of the data, if the mean of that is NOT zero, that would go to show mean we’re looking at more than random.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Eg.</a:t>
            </a:r>
            <a:r>
              <a:rPr lang="en-US" dirty="0">
                <a:effectLst/>
                <a:latin typeface="Helvetica Neue" panose="02000503000000020004" pitchFamily="2" charset="0"/>
              </a:rPr>
              <a:t> oscillatory states would be especially obvious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98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CA017-7087-3EA4-35F2-959871A8A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2100"/>
            <a:ext cx="10515600" cy="1325563"/>
          </a:xfrm>
        </p:spPr>
        <p:txBody>
          <a:bodyPr/>
          <a:lstStyle/>
          <a:p>
            <a:r>
              <a:rPr lang="en-US" dirty="0"/>
              <a:t>Interpolating all these trials: womp womp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4AE31-69D6-3B37-4BB2-65D66FAB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770" b="468"/>
          <a:stretch/>
        </p:blipFill>
        <p:spPr>
          <a:xfrm>
            <a:off x="4980555" y="620474"/>
            <a:ext cx="4809639" cy="4572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010D4D-941E-A336-54CD-DF31BF3E1F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1" r="-1886" b="50220"/>
          <a:stretch/>
        </p:blipFill>
        <p:spPr>
          <a:xfrm>
            <a:off x="81367" y="620474"/>
            <a:ext cx="4899188" cy="4572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BFE9A1-E168-44AB-9CE1-7DBB6E0A8047}"/>
              </a:ext>
            </a:extLst>
          </p:cNvPr>
          <p:cNvSpPr txBox="1"/>
          <p:nvPr/>
        </p:nvSpPr>
        <p:spPr>
          <a:xfrm>
            <a:off x="143456" y="5193050"/>
            <a:ext cx="8979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hypothesis with interpolation would have been that dynamics are effectively “grouped” </a:t>
            </a:r>
          </a:p>
          <a:p>
            <a:r>
              <a:rPr lang="en-US" dirty="0"/>
              <a:t>My working theory as to why this is such a poor result: PC 1 for trial 1 is not the same as PC 1 for trial 5 (as an example) – as each trial is similar, but as we’ve seen, clearly not the same </a:t>
            </a:r>
          </a:p>
        </p:txBody>
      </p:sp>
    </p:spTree>
    <p:extLst>
      <p:ext uri="{BB962C8B-B14F-4D97-AF65-F5344CB8AC3E}">
        <p14:creationId xmlns:p14="http://schemas.microsoft.com/office/powerpoint/2010/main" val="203273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2C1DC-2891-4CC1-08E0-79E7A2F48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444EA-92A5-BA77-C25E-D4133E338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" y="18255"/>
            <a:ext cx="1073810" cy="6727102"/>
          </a:xfrm>
        </p:spPr>
        <p:txBody>
          <a:bodyPr>
            <a:normAutofit fontScale="90000"/>
          </a:bodyPr>
          <a:lstStyle/>
          <a:p>
            <a:r>
              <a:rPr lang="en-US" sz="1800" dirty="0"/>
              <a:t>Looking at behavior before and after CP 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Data: PCA on RNN across trials rather than trial by trial 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Citric acid, CP 2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Thresh. Vectors To 95% of explained variance 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(dataset 200827..)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C8533F4D-C6FA-EBA8-CB39-E1AFD7F40D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55760" y="1284790"/>
            <a:ext cx="5562889" cy="557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D34F3-5018-72C1-23CF-6C75FA8ABCE8}"/>
              </a:ext>
            </a:extLst>
          </p:cNvPr>
          <p:cNvSpPr txBox="1"/>
          <p:nvPr/>
        </p:nvSpPr>
        <p:spPr>
          <a:xfrm>
            <a:off x="7308437" y="466857"/>
            <a:ext cx="43871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Evidence of a regime change </a:t>
            </a:r>
          </a:p>
          <a:p>
            <a:endParaRPr lang="en-US" dirty="0"/>
          </a:p>
          <a:p>
            <a:r>
              <a:rPr lang="en-US" dirty="0"/>
              <a:t>Note; we see the addition of the red latent after the changepoint in every single trial for this particular animal. </a:t>
            </a:r>
          </a:p>
          <a:p>
            <a:endParaRPr lang="en-US" dirty="0"/>
          </a:p>
          <a:p>
            <a:r>
              <a:rPr lang="en-US" dirty="0"/>
              <a:t>Looking for: 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consistently sharp changes in latent behavior around the changepoint </a:t>
            </a:r>
          </a:p>
          <a:p>
            <a:pPr marL="285750" indent="-285750">
              <a:buFontTx/>
              <a:buChar char="-"/>
            </a:pPr>
            <a:r>
              <a:rPr lang="en-US" dirty="0"/>
              <a:t>Any potentially conserved dynamics across trials 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Consistently, something interesting is happening </a:t>
            </a:r>
          </a:p>
          <a:p>
            <a:pPr marL="285750" indent="-285750">
              <a:buFontTx/>
              <a:buChar char="-"/>
            </a:pPr>
            <a:r>
              <a:rPr lang="en-US" dirty="0"/>
              <a:t>I made an attempt to color-code certain trials by pre-transition dynamics I thought were similar-looking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There were immediately 3 dominant-</a:t>
            </a:r>
            <a:r>
              <a:rPr lang="en-US" dirty="0" err="1"/>
              <a:t>ish</a:t>
            </a:r>
            <a:r>
              <a:rPr lang="en-US" dirty="0"/>
              <a:t> looking groups that popped out to me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F68706C2-6727-D3D1-75E0-20BB37BC8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679" y="0"/>
            <a:ext cx="5715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0EAADB-DB82-13A5-7308-38FDAA7D3030}"/>
              </a:ext>
            </a:extLst>
          </p:cNvPr>
          <p:cNvSpPr/>
          <p:nvPr/>
        </p:nvSpPr>
        <p:spPr>
          <a:xfrm>
            <a:off x="1356402" y="347870"/>
            <a:ext cx="1188015" cy="1053547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42F735-D15E-DA6F-53C1-AFDA153CB8F7}"/>
              </a:ext>
            </a:extLst>
          </p:cNvPr>
          <p:cNvSpPr/>
          <p:nvPr/>
        </p:nvSpPr>
        <p:spPr>
          <a:xfrm>
            <a:off x="2491504" y="347870"/>
            <a:ext cx="1188015" cy="1053547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F9BD16-3074-3C74-A9C8-6DCFA3B6C752}"/>
              </a:ext>
            </a:extLst>
          </p:cNvPr>
          <p:cNvSpPr/>
          <p:nvPr/>
        </p:nvSpPr>
        <p:spPr>
          <a:xfrm>
            <a:off x="3626606" y="347869"/>
            <a:ext cx="1188015" cy="1053547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A7839-CE2F-97F0-5C9E-F966AB3F2303}"/>
              </a:ext>
            </a:extLst>
          </p:cNvPr>
          <p:cNvSpPr/>
          <p:nvPr/>
        </p:nvSpPr>
        <p:spPr>
          <a:xfrm>
            <a:off x="1303489" y="5581821"/>
            <a:ext cx="1188015" cy="1053547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0E60FF-1A60-9899-71EF-390F48707111}"/>
              </a:ext>
            </a:extLst>
          </p:cNvPr>
          <p:cNvSpPr/>
          <p:nvPr/>
        </p:nvSpPr>
        <p:spPr>
          <a:xfrm>
            <a:off x="1303488" y="2438071"/>
            <a:ext cx="1188015" cy="1053547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541E20-89A7-5CC3-FAF2-B50651F75422}"/>
              </a:ext>
            </a:extLst>
          </p:cNvPr>
          <p:cNvSpPr/>
          <p:nvPr/>
        </p:nvSpPr>
        <p:spPr>
          <a:xfrm>
            <a:off x="1329946" y="1384524"/>
            <a:ext cx="1188015" cy="1053547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D3B484-1D62-B662-EE1D-D4551DACC036}"/>
              </a:ext>
            </a:extLst>
          </p:cNvPr>
          <p:cNvSpPr/>
          <p:nvPr/>
        </p:nvSpPr>
        <p:spPr>
          <a:xfrm>
            <a:off x="3626606" y="3491618"/>
            <a:ext cx="1188015" cy="1053547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1BBD99-1A4A-4435-CB70-1194D337DB45}"/>
              </a:ext>
            </a:extLst>
          </p:cNvPr>
          <p:cNvSpPr/>
          <p:nvPr/>
        </p:nvSpPr>
        <p:spPr>
          <a:xfrm>
            <a:off x="3633175" y="2438070"/>
            <a:ext cx="1188015" cy="1053547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DFE831-BDCE-A30D-C52F-C406A2905F75}"/>
              </a:ext>
            </a:extLst>
          </p:cNvPr>
          <p:cNvSpPr/>
          <p:nvPr/>
        </p:nvSpPr>
        <p:spPr>
          <a:xfrm>
            <a:off x="2461727" y="4520342"/>
            <a:ext cx="1188015" cy="1053547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460AC2-2930-25B9-6A70-D35A9F6C95E1}"/>
              </a:ext>
            </a:extLst>
          </p:cNvPr>
          <p:cNvSpPr/>
          <p:nvPr/>
        </p:nvSpPr>
        <p:spPr>
          <a:xfrm>
            <a:off x="5830473" y="3491618"/>
            <a:ext cx="1188015" cy="1053547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3D5E9C-D7EE-CFEA-00A0-9287FF818EE3}"/>
              </a:ext>
            </a:extLst>
          </p:cNvPr>
          <p:cNvSpPr/>
          <p:nvPr/>
        </p:nvSpPr>
        <p:spPr>
          <a:xfrm>
            <a:off x="5830473" y="2438069"/>
            <a:ext cx="1188015" cy="1053547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036904-8872-46C3-BC5B-D81FC1F913DC}"/>
              </a:ext>
            </a:extLst>
          </p:cNvPr>
          <p:cNvSpPr/>
          <p:nvPr/>
        </p:nvSpPr>
        <p:spPr>
          <a:xfrm>
            <a:off x="2491504" y="1401416"/>
            <a:ext cx="1188015" cy="1053547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265CD5-0003-4BE4-6DD2-537FD7C3A5C9}"/>
              </a:ext>
            </a:extLst>
          </p:cNvPr>
          <p:cNvSpPr/>
          <p:nvPr/>
        </p:nvSpPr>
        <p:spPr>
          <a:xfrm>
            <a:off x="3627174" y="1392970"/>
            <a:ext cx="1188015" cy="1053547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97F369-C763-F102-54C5-68991F20F97F}"/>
              </a:ext>
            </a:extLst>
          </p:cNvPr>
          <p:cNvSpPr/>
          <p:nvPr/>
        </p:nvSpPr>
        <p:spPr>
          <a:xfrm>
            <a:off x="4743221" y="1371244"/>
            <a:ext cx="1188015" cy="1053547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74D221-F642-3C2B-6CE8-22F53B17557E}"/>
              </a:ext>
            </a:extLst>
          </p:cNvPr>
          <p:cNvSpPr/>
          <p:nvPr/>
        </p:nvSpPr>
        <p:spPr>
          <a:xfrm>
            <a:off x="5851983" y="1377884"/>
            <a:ext cx="1188015" cy="1053547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A185BB-1A9A-A238-BE91-C5147938DEA6}"/>
              </a:ext>
            </a:extLst>
          </p:cNvPr>
          <p:cNvSpPr/>
          <p:nvPr/>
        </p:nvSpPr>
        <p:spPr>
          <a:xfrm>
            <a:off x="4743221" y="313474"/>
            <a:ext cx="1188015" cy="1053547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F32A2D-CC87-6EA5-1AF0-D8DC4F70F81F}"/>
              </a:ext>
            </a:extLst>
          </p:cNvPr>
          <p:cNvSpPr/>
          <p:nvPr/>
        </p:nvSpPr>
        <p:spPr>
          <a:xfrm>
            <a:off x="5896810" y="325461"/>
            <a:ext cx="1188015" cy="1053547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DFCE98A-35A6-21D5-435F-D63A41DE3344}"/>
              </a:ext>
            </a:extLst>
          </p:cNvPr>
          <p:cNvSpPr/>
          <p:nvPr/>
        </p:nvSpPr>
        <p:spPr>
          <a:xfrm>
            <a:off x="2468367" y="2442036"/>
            <a:ext cx="1188015" cy="1053547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990B42-AD5B-E3C3-313E-86E0E27F93D7}"/>
              </a:ext>
            </a:extLst>
          </p:cNvPr>
          <p:cNvSpPr/>
          <p:nvPr/>
        </p:nvSpPr>
        <p:spPr>
          <a:xfrm>
            <a:off x="4734728" y="3483170"/>
            <a:ext cx="1188015" cy="1053547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F92151-21D2-941C-B1C0-63E1555387E9}"/>
              </a:ext>
            </a:extLst>
          </p:cNvPr>
          <p:cNvSpPr/>
          <p:nvPr/>
        </p:nvSpPr>
        <p:spPr>
          <a:xfrm>
            <a:off x="4732658" y="5573210"/>
            <a:ext cx="1188015" cy="1053547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14B0AB0-A6AD-624B-5A82-33FC2B6175F5}"/>
              </a:ext>
            </a:extLst>
          </p:cNvPr>
          <p:cNvSpPr/>
          <p:nvPr/>
        </p:nvSpPr>
        <p:spPr>
          <a:xfrm>
            <a:off x="5851983" y="5565915"/>
            <a:ext cx="1188015" cy="1053547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79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AB1C8-163F-D8A4-E335-97AAE14C9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C625D-6C80-5940-DF84-22C358E3D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50487" cy="296290"/>
          </a:xfrm>
        </p:spPr>
        <p:txBody>
          <a:bodyPr>
            <a:normAutofit fontScale="90000"/>
          </a:bodyPr>
          <a:lstStyle/>
          <a:p>
            <a:r>
              <a:rPr lang="en-US" sz="1800" dirty="0"/>
              <a:t>What are RNN latents doing over trials? – NaCl, Left: RNN trajectories, right: Variance of  trials over time 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6E2FBBE-BD7B-021E-0801-318DDD51FC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55760" y="1284790"/>
            <a:ext cx="5562889" cy="557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A group of graphs showing different types of data&#10;&#10;AI-generated content may be incorrect.">
            <a:extLst>
              <a:ext uri="{FF2B5EF4-FFF2-40B4-BE49-F238E27FC236}">
                <a16:creationId xmlns:a16="http://schemas.microsoft.com/office/drawing/2014/main" id="{3ACDE73F-4C42-6D02-3732-534E1A2D3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" y="3360967"/>
            <a:ext cx="4838218" cy="3225479"/>
          </a:xfrm>
          <a:prstGeom prst="rect">
            <a:avLst/>
          </a:prstGeom>
        </p:spPr>
      </p:pic>
      <p:pic>
        <p:nvPicPr>
          <p:cNvPr id="11" name="Picture 10" descr="A group of graphs showing different types of data&#10;&#10;AI-generated content may be incorrect.">
            <a:extLst>
              <a:ext uri="{FF2B5EF4-FFF2-40B4-BE49-F238E27FC236}">
                <a16:creationId xmlns:a16="http://schemas.microsoft.com/office/drawing/2014/main" id="{37F3AEB4-2170-CFD5-8D77-93C542920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29566"/>
            <a:ext cx="4838219" cy="3225479"/>
          </a:xfrm>
          <a:prstGeom prst="rect">
            <a:avLst/>
          </a:prstGeom>
        </p:spPr>
      </p:pic>
      <p:pic>
        <p:nvPicPr>
          <p:cNvPr id="6" name="Picture 5" descr="A group of red lines&#10;&#10;AI-generated content may be incorrect.">
            <a:extLst>
              <a:ext uri="{FF2B5EF4-FFF2-40B4-BE49-F238E27FC236}">
                <a16:creationId xmlns:a16="http://schemas.microsoft.com/office/drawing/2014/main" id="{7D99A6E2-F239-5E18-E230-01B42DB84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116" y="362843"/>
            <a:ext cx="4838217" cy="3225478"/>
          </a:xfrm>
          <a:prstGeom prst="rect">
            <a:avLst/>
          </a:prstGeom>
        </p:spPr>
      </p:pic>
      <p:pic>
        <p:nvPicPr>
          <p:cNvPr id="8" name="Picture 7" descr="A graph of a number of red lines&#10;&#10;AI-generated content may be incorrect.">
            <a:extLst>
              <a:ext uri="{FF2B5EF4-FFF2-40B4-BE49-F238E27FC236}">
                <a16:creationId xmlns:a16="http://schemas.microsoft.com/office/drawing/2014/main" id="{336BBCAA-52B4-34AA-1823-48F2197E0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777" y="3385388"/>
            <a:ext cx="4851499" cy="3234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808FC3-D391-F8BD-FC4A-6A37EE5BA9DC}"/>
              </a:ext>
            </a:extLst>
          </p:cNvPr>
          <p:cNvSpPr txBox="1"/>
          <p:nvPr/>
        </p:nvSpPr>
        <p:spPr>
          <a:xfrm>
            <a:off x="9703333" y="225680"/>
            <a:ext cx="241246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see here: </a:t>
            </a:r>
          </a:p>
          <a:p>
            <a:pPr marL="285750" indent="-285750">
              <a:buFontTx/>
              <a:buChar char="-"/>
            </a:pPr>
            <a:r>
              <a:rPr lang="en-US" dirty="0"/>
              <a:t>Left is RNN trajectories over time with average</a:t>
            </a:r>
          </a:p>
          <a:p>
            <a:pPr marL="285750" indent="-285750">
              <a:buFontTx/>
              <a:buChar char="-"/>
            </a:pPr>
            <a:r>
              <a:rPr lang="en-US" dirty="0"/>
              <a:t> Right is variance of trajectories over time (NaCl)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Note: we see a very large spike in variance of trajectories immediately after stimulus delivery, after which the story gets… a bit more complex 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Interpretation is not yet clear to me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Considering doing some wave decomposition or something </a:t>
            </a:r>
          </a:p>
        </p:txBody>
      </p:sp>
    </p:spTree>
    <p:extLst>
      <p:ext uri="{BB962C8B-B14F-4D97-AF65-F5344CB8AC3E}">
        <p14:creationId xmlns:p14="http://schemas.microsoft.com/office/powerpoint/2010/main" val="3812826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953A8-561E-975A-653A-327A19E4F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510C5-0E23-9FCC-723B-6E3BD8D90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056915" cy="296290"/>
          </a:xfrm>
        </p:spPr>
        <p:txBody>
          <a:bodyPr>
            <a:normAutofit fontScale="90000"/>
          </a:bodyPr>
          <a:lstStyle/>
          <a:p>
            <a:r>
              <a:rPr lang="en-US" sz="1800" dirty="0"/>
              <a:t>What are RNN latents doing over trials? –Quinine, same type of analysis as previous slide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BFB1DDA-0C50-FB75-30B1-1673A03C52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55760" y="1284790"/>
            <a:ext cx="5562889" cy="557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EBA5EEA8-BB6A-D0D0-2D2F-583D72CFC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6288"/>
            <a:ext cx="4838220" cy="3225480"/>
          </a:xfrm>
          <a:prstGeom prst="rect">
            <a:avLst/>
          </a:prstGeom>
        </p:spPr>
      </p:pic>
      <p:pic>
        <p:nvPicPr>
          <p:cNvPr id="15" name="Picture 14" descr="A group of graphs showing different types of data&#10;&#10;AI-generated content may be incorrect.">
            <a:extLst>
              <a:ext uri="{FF2B5EF4-FFF2-40B4-BE49-F238E27FC236}">
                <a16:creationId xmlns:a16="http://schemas.microsoft.com/office/drawing/2014/main" id="{B28F5F80-4F0F-34AF-74EB-D2EF0B052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521768"/>
            <a:ext cx="4838219" cy="3225479"/>
          </a:xfrm>
          <a:prstGeom prst="rect">
            <a:avLst/>
          </a:prstGeom>
        </p:spPr>
      </p:pic>
      <p:pic>
        <p:nvPicPr>
          <p:cNvPr id="5" name="Picture 4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5D6FD774-1CFA-C2C9-3FAF-E229CA746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220" y="351526"/>
            <a:ext cx="4838220" cy="3225480"/>
          </a:xfrm>
          <a:prstGeom prst="rect">
            <a:avLst/>
          </a:prstGeom>
        </p:spPr>
      </p:pic>
      <p:pic>
        <p:nvPicPr>
          <p:cNvPr id="9" name="Picture 8" descr="A graph of a number of red lines&#10;&#10;AI-generated content may be incorrect.">
            <a:extLst>
              <a:ext uri="{FF2B5EF4-FFF2-40B4-BE49-F238E27FC236}">
                <a16:creationId xmlns:a16="http://schemas.microsoft.com/office/drawing/2014/main" id="{5CEDF3E8-CD38-2A6C-C7E1-C0BF81A14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8221" y="3521768"/>
            <a:ext cx="4838219" cy="32254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218861-FB62-C0E0-07FE-635A1E6299AC}"/>
              </a:ext>
            </a:extLst>
          </p:cNvPr>
          <p:cNvSpPr txBox="1"/>
          <p:nvPr/>
        </p:nvSpPr>
        <p:spPr>
          <a:xfrm>
            <a:off x="9676440" y="6940"/>
            <a:ext cx="243936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see here: </a:t>
            </a:r>
          </a:p>
          <a:p>
            <a:pPr marL="285750" indent="-285750">
              <a:buFontTx/>
              <a:buChar char="-"/>
            </a:pPr>
            <a:r>
              <a:rPr lang="en-US" dirty="0"/>
              <a:t>Left is RNN trajectories over time with average</a:t>
            </a:r>
          </a:p>
          <a:p>
            <a:pPr marL="285750" indent="-285750">
              <a:buFontTx/>
              <a:buChar char="-"/>
            </a:pPr>
            <a:r>
              <a:rPr lang="en-US" dirty="0"/>
              <a:t> Right is variance of trajectories over time (quinine) 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Note: we </a:t>
            </a:r>
            <a:r>
              <a:rPr lang="en-US" u="sng" dirty="0"/>
              <a:t>reliably</a:t>
            </a:r>
            <a:r>
              <a:rPr lang="en-US" dirty="0"/>
              <a:t> see a large spike in variance of trajectories immediately after stimulus delivery, after which the story gets… a bit more complex (but generally trends down)?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There’s real variability in how the variance trends depending on the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Interpretation is not yet clear to me</a:t>
            </a:r>
          </a:p>
        </p:txBody>
      </p:sp>
    </p:spTree>
    <p:extLst>
      <p:ext uri="{BB962C8B-B14F-4D97-AF65-F5344CB8AC3E}">
        <p14:creationId xmlns:p14="http://schemas.microsoft.com/office/powerpoint/2010/main" val="1195766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BAD2-C7B2-08CE-3878-B60E3019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1.21.25: ideas and to do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5400A-757A-8DFF-9A57-0B55DAEE6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607" y="1277472"/>
            <a:ext cx="10515600" cy="53487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TODO: </a:t>
            </a:r>
          </a:p>
          <a:p>
            <a:pPr marL="514350" indent="-514350">
              <a:buAutoNum type="arabicPeriod"/>
            </a:pPr>
            <a:r>
              <a:rPr lang="en-US" dirty="0"/>
              <a:t>Analysis on interpolated state data from trials to see what latent vectors look like (stretching RNN states to the same length)</a:t>
            </a:r>
          </a:p>
          <a:p>
            <a:pPr marL="514350" indent="-514350">
              <a:buAutoNum type="arabicPeriod"/>
            </a:pPr>
            <a:r>
              <a:rPr lang="en-US" dirty="0"/>
              <a:t>Investigations of pre-changepoint transitions appear to not be a huge concern </a:t>
            </a:r>
          </a:p>
          <a:p>
            <a:pPr marL="514350" indent="-514350">
              <a:buAutoNum type="arabicPeriod"/>
            </a:pPr>
            <a:r>
              <a:rPr lang="en-US" dirty="0"/>
              <a:t>Want to find a more robust way to analyze PCA trajectories-– and grouping similar trajectories </a:t>
            </a:r>
          </a:p>
          <a:p>
            <a:pPr marL="514350" indent="-514350">
              <a:buAutoNum type="arabicPeriod"/>
            </a:pPr>
            <a:r>
              <a:rPr lang="en-US" dirty="0"/>
              <a:t>Want to map PCA trajectories like I’ve done on the RNN (slides 7,8)– may help to elucidate RNN data directly </a:t>
            </a:r>
          </a:p>
          <a:p>
            <a:pPr marL="514350" indent="-514350">
              <a:buAutoNum type="arabicPeriod"/>
            </a:pPr>
            <a:r>
              <a:rPr lang="en-US" dirty="0"/>
              <a:t>Want to see how % dataset variance changes over time for the PCA on RNN data</a:t>
            </a:r>
          </a:p>
          <a:p>
            <a:pPr marL="971550" lvl="1" indent="-514350">
              <a:buAutoNum type="arabicPeriod"/>
            </a:pPr>
            <a:r>
              <a:rPr lang="en-US" dirty="0"/>
              <a:t>Introduction of more/fewer vectors is also interesting (</a:t>
            </a:r>
            <a:r>
              <a:rPr lang="en-US" dirty="0" err="1"/>
              <a:t>todo</a:t>
            </a:r>
            <a:r>
              <a:rPr lang="en-US" dirty="0"/>
              <a:t>!) 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412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5CF6B-78C8-CE77-736C-2217D63B5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 of input am I interested 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870BE-CCCD-7F46-9256-A3B21B70A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ideas to do with how to test hypotheses I’ll present soon</a:t>
            </a:r>
          </a:p>
          <a:p>
            <a:r>
              <a:rPr lang="en-US" dirty="0"/>
              <a:t>Holes in my analysis </a:t>
            </a:r>
          </a:p>
          <a:p>
            <a:r>
              <a:rPr lang="en-US" dirty="0"/>
              <a:t>Holes in my theory </a:t>
            </a:r>
          </a:p>
          <a:p>
            <a:r>
              <a:rPr lang="en-US" u="sng" dirty="0"/>
              <a:t>Quantifying the existence of the dynamics I’ve identified (as vibes-based science don’t cut it)</a:t>
            </a:r>
          </a:p>
          <a:p>
            <a:r>
              <a:rPr lang="en-US" dirty="0"/>
              <a:t>Other notes (</a:t>
            </a:r>
            <a:r>
              <a:rPr lang="en-US" dirty="0" err="1"/>
              <a:t>eg.</a:t>
            </a:r>
            <a:r>
              <a:rPr lang="en-US" dirty="0"/>
              <a:t> anything)</a:t>
            </a:r>
          </a:p>
        </p:txBody>
      </p:sp>
    </p:spTree>
    <p:extLst>
      <p:ext uri="{BB962C8B-B14F-4D97-AF65-F5344CB8AC3E}">
        <p14:creationId xmlns:p14="http://schemas.microsoft.com/office/powerpoint/2010/main" val="1116664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EE224-FC9F-9B27-C860-705F3BF78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72"/>
            <a:ext cx="10515600" cy="819700"/>
          </a:xfrm>
        </p:spPr>
        <p:txBody>
          <a:bodyPr/>
          <a:lstStyle/>
          <a:p>
            <a:r>
              <a:rPr lang="en-US" dirty="0"/>
              <a:t>Intra-state dynamics: A brief overview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64156-DDE3-2F86-C132-AFEC30AE8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2" t="2" r="71056" b="70339"/>
          <a:stretch>
            <a:fillRect/>
          </a:stretch>
        </p:blipFill>
        <p:spPr bwMode="auto">
          <a:xfrm>
            <a:off x="38100" y="910648"/>
            <a:ext cx="5286524" cy="46297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10DA8-B3EE-4990-4F39-B181725DA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573" y="946802"/>
            <a:ext cx="1666023" cy="908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C91BDD-FF23-039D-EEE3-DB909B67F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816" y="1949108"/>
            <a:ext cx="3204101" cy="99174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3089199-12B3-F4C9-6763-4EAB3FD37EC0}"/>
              </a:ext>
            </a:extLst>
          </p:cNvPr>
          <p:cNvSpPr/>
          <p:nvPr/>
        </p:nvSpPr>
        <p:spPr>
          <a:xfrm>
            <a:off x="785698" y="4085279"/>
            <a:ext cx="802182" cy="4841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48DB3F-AE8B-6D24-BDB5-F414E9324CDA}"/>
              </a:ext>
            </a:extLst>
          </p:cNvPr>
          <p:cNvSpPr/>
          <p:nvPr/>
        </p:nvSpPr>
        <p:spPr>
          <a:xfrm>
            <a:off x="2364564" y="3732856"/>
            <a:ext cx="1397071" cy="54332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9A146D1-BB59-E18B-3F3D-9D2F9D58E7C3}"/>
              </a:ext>
            </a:extLst>
          </p:cNvPr>
          <p:cNvSpPr/>
          <p:nvPr/>
        </p:nvSpPr>
        <p:spPr>
          <a:xfrm>
            <a:off x="38101" y="974117"/>
            <a:ext cx="744154" cy="684622"/>
          </a:xfrm>
          <a:prstGeom prst="roundRect">
            <a:avLst/>
          </a:prstGeom>
          <a:solidFill>
            <a:srgbClr val="83CC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4B6758-BA54-A50A-6A48-C53D77D45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566" y="3067251"/>
            <a:ext cx="2513176" cy="99003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0C523D4-E48F-F5E2-8344-349D97C6FE8B}"/>
              </a:ext>
            </a:extLst>
          </p:cNvPr>
          <p:cNvSpPr/>
          <p:nvPr/>
        </p:nvSpPr>
        <p:spPr>
          <a:xfrm>
            <a:off x="3554022" y="3112325"/>
            <a:ext cx="1080633" cy="47792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3E6D30D-7877-2ACE-C983-17B9F46DCCE0}"/>
              </a:ext>
            </a:extLst>
          </p:cNvPr>
          <p:cNvSpPr/>
          <p:nvPr/>
        </p:nvSpPr>
        <p:spPr>
          <a:xfrm>
            <a:off x="5478508" y="946802"/>
            <a:ext cx="653706" cy="653706"/>
          </a:xfrm>
          <a:prstGeom prst="roundRect">
            <a:avLst/>
          </a:prstGeom>
          <a:solidFill>
            <a:srgbClr val="83CC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D5FA434-740C-B232-1387-726B23A7AB5A}"/>
              </a:ext>
            </a:extLst>
          </p:cNvPr>
          <p:cNvSpPr/>
          <p:nvPr/>
        </p:nvSpPr>
        <p:spPr>
          <a:xfrm>
            <a:off x="5480714" y="2053214"/>
            <a:ext cx="653706" cy="653706"/>
          </a:xfrm>
          <a:prstGeom prst="roundRect">
            <a:avLst/>
          </a:prstGeom>
          <a:solidFill>
            <a:srgbClr val="83CC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F7A684F-1C5E-B14C-FF5E-49777A95DD34}"/>
              </a:ext>
            </a:extLst>
          </p:cNvPr>
          <p:cNvSpPr/>
          <p:nvPr/>
        </p:nvSpPr>
        <p:spPr>
          <a:xfrm>
            <a:off x="5475746" y="3235395"/>
            <a:ext cx="653706" cy="653706"/>
          </a:xfrm>
          <a:prstGeom prst="roundRect">
            <a:avLst/>
          </a:prstGeom>
          <a:solidFill>
            <a:srgbClr val="83CC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987BEA-6F25-6AB7-06F4-71ABE3832477}"/>
              </a:ext>
            </a:extLst>
          </p:cNvPr>
          <p:cNvSpPr/>
          <p:nvPr/>
        </p:nvSpPr>
        <p:spPr>
          <a:xfrm>
            <a:off x="5472159" y="4143167"/>
            <a:ext cx="4462245" cy="13982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Spike trains do not appear to contain constant  firing rates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9A679E-A040-3835-140D-351C3BB72646}"/>
              </a:ext>
            </a:extLst>
          </p:cNvPr>
          <p:cNvSpPr txBox="1"/>
          <p:nvPr/>
        </p:nvSpPr>
        <p:spPr>
          <a:xfrm>
            <a:off x="0" y="5560267"/>
            <a:ext cx="12192000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A) </a:t>
            </a:r>
            <a:r>
              <a:rPr lang="en-US" sz="2000" dirty="0"/>
              <a:t>Coherent state sequence in representative GC ensemble response to sucrose during a single trial (Jones et al 2007). Neuron spike trains plotted within spikes. Non-constant spike trains circled in red and shown in </a:t>
            </a:r>
            <a:r>
              <a:rPr lang="en-US" sz="2000" b="1" dirty="0"/>
              <a:t>B, C, </a:t>
            </a:r>
            <a:r>
              <a:rPr lang="en-US" sz="2000" dirty="0"/>
              <a:t>and </a:t>
            </a:r>
            <a:r>
              <a:rPr lang="en-US" sz="2000" b="1" dirty="0"/>
              <a:t>D. </a:t>
            </a:r>
            <a:r>
              <a:rPr lang="en-US" sz="2000" dirty="0"/>
              <a:t>Changepoints inferred via constant-emission Hidden Markov Model. Epochs 1, 2, 3, and 4 are referred to as detection, identification, palatability, and decision states respectively (via various Katz lab papers). </a:t>
            </a:r>
            <a:endParaRPr 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6DDABE-0038-57C8-0F10-70C63BE8429A}"/>
              </a:ext>
            </a:extLst>
          </p:cNvPr>
          <p:cNvSpPr txBox="1"/>
          <p:nvPr/>
        </p:nvSpPr>
        <p:spPr>
          <a:xfrm>
            <a:off x="9789336" y="423385"/>
            <a:ext cx="23645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constant emission HMM would assume: 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Constant emission attractor states </a:t>
            </a:r>
          </a:p>
          <a:p>
            <a:pPr marL="285750" indent="-285750">
              <a:buFontTx/>
              <a:buChar char="-"/>
            </a:pPr>
            <a:r>
              <a:rPr lang="en-US" dirty="0"/>
              <a:t>Which would indicate intra-state spike trains are largely flat</a:t>
            </a:r>
          </a:p>
          <a:p>
            <a:pPr marL="285750" indent="-285750">
              <a:buFontTx/>
              <a:buChar char="-"/>
            </a:pPr>
            <a:r>
              <a:rPr lang="en-US" dirty="0"/>
              <a:t>This is likely simplistic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Intuitively, consider: neural processing needs to be happening somewhere </a:t>
            </a:r>
          </a:p>
        </p:txBody>
      </p:sp>
    </p:spTree>
    <p:extLst>
      <p:ext uri="{BB962C8B-B14F-4D97-AF65-F5344CB8AC3E}">
        <p14:creationId xmlns:p14="http://schemas.microsoft.com/office/powerpoint/2010/main" val="1984546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9BF12-FA31-7280-B579-53BA1A092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800895"/>
          </a:xfrm>
        </p:spPr>
        <p:txBody>
          <a:bodyPr/>
          <a:lstStyle/>
          <a:p>
            <a:r>
              <a:rPr lang="en-US" dirty="0"/>
              <a:t>What type of dynamics? (theory)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02EB-5103-D382-03D5-D8F3FD598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74" y="628650"/>
            <a:ext cx="11982450" cy="4351338"/>
          </a:xfrm>
        </p:spPr>
        <p:txBody>
          <a:bodyPr/>
          <a:lstStyle/>
          <a:p>
            <a:r>
              <a:rPr lang="en-US" dirty="0"/>
              <a:t>We believe we’re looking at a non-linear system, which we have evidence for (will be shown). </a:t>
            </a:r>
          </a:p>
          <a:p>
            <a:r>
              <a:rPr lang="en-US" dirty="0"/>
              <a:t>Specifically, we hypothesize the network we’re working with non-linear attractors (see example of limit cycle below) </a:t>
            </a:r>
          </a:p>
          <a:p>
            <a:r>
              <a:rPr lang="en-US" dirty="0"/>
              <a:t>Probably NOT a limit 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14F0C-7874-5D42-7386-CA65DD637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997" y="2994819"/>
            <a:ext cx="8964005" cy="369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49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AB4FB-6DC9-7E61-21C8-07DA5BDF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39774"/>
          </a:xfrm>
        </p:spPr>
        <p:txBody>
          <a:bodyPr>
            <a:normAutofit/>
          </a:bodyPr>
          <a:lstStyle/>
          <a:p>
            <a:r>
              <a:rPr lang="en-US" dirty="0"/>
              <a:t>Brief slide on methods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E6EA87-95CE-60DF-809D-5CCD4754C059}"/>
              </a:ext>
            </a:extLst>
          </p:cNvPr>
          <p:cNvGrpSpPr/>
          <p:nvPr/>
        </p:nvGrpSpPr>
        <p:grpSpPr>
          <a:xfrm>
            <a:off x="381000" y="1143001"/>
            <a:ext cx="4457700" cy="2914420"/>
            <a:chOff x="1600935" y="19723915"/>
            <a:chExt cx="4205649" cy="31789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EEEFB8-DB90-7E66-4A75-5F9DB28B4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691" b="89431" l="9146" r="93293">
                          <a14:foregroundMark x1="70732" y1="34959" x2="70732" y2="34959"/>
                          <a14:foregroundMark x1="63338" y1="29319" x2="93293" y2="62602"/>
                          <a14:foregroundMark x1="93293" y1="62602" x2="88415" y2="64228"/>
                          <a14:foregroundMark x1="44512" y1="32520" x2="56098" y2="39837"/>
                          <a14:foregroundMark x1="65244" y1="50407" x2="76220" y2="58537"/>
                          <a14:foregroundMark x1="64634" y1="63415" x2="79878" y2="61789"/>
                          <a14:foregroundMark x1="79878" y1="61789" x2="84146" y2="61789"/>
                          <a14:foregroundMark x1="76829" y1="78049" x2="23780" y2="78049"/>
                          <a14:foregroundMark x1="43902" y1="79675" x2="59146" y2="82114"/>
                          <a14:foregroundMark x1="59146" y1="82114" x2="73780" y2="77236"/>
                          <a14:foregroundMark x1="73780" y1="77236" x2="73780" y2="76423"/>
                          <a14:foregroundMark x1="36585" y1="73171" x2="21951" y2="70732"/>
                          <a14:foregroundMark x1="21951" y1="70732" x2="20732" y2="73984"/>
                          <a14:foregroundMark x1="29268" y1="43089" x2="13415" y2="26016"/>
                          <a14:foregroundMark x1="13415" y1="26016" x2="26220" y2="14634"/>
                          <a14:foregroundMark x1="29397" y1="23577" x2="31707" y2="30081"/>
                          <a14:foregroundMark x1="28242" y1="20325" x2="29397" y2="23577"/>
                          <a14:foregroundMark x1="26220" y1="14634" x2="28242" y2="20325"/>
                          <a14:foregroundMark x1="31836" y1="20325" x2="23171" y2="5691"/>
                          <a14:foregroundMark x1="32317" y1="21138" x2="31836" y2="20325"/>
                          <a14:foregroundMark x1="23171" y1="5691" x2="14024" y2="20325"/>
                          <a14:foregroundMark x1="14024" y1="20325" x2="20122" y2="39024"/>
                          <a14:foregroundMark x1="20122" y1="39024" x2="24390" y2="43902"/>
                          <a14:foregroundMark x1="19512" y1="8943" x2="14024" y2="29268"/>
                          <a14:foregroundMark x1="14024" y1="29268" x2="14024" y2="32520"/>
                          <a14:foregroundMark x1="34821" y1="20325" x2="25000" y2="6504"/>
                          <a14:foregroundMark x1="35976" y1="21951" x2="34821" y2="20325"/>
                          <a14:foregroundMark x1="25000" y1="6504" x2="24390" y2="6504"/>
                          <a14:foregroundMark x1="32927" y1="73171" x2="48171" y2="75610"/>
                          <a14:foregroundMark x1="48171" y1="75610" x2="51220" y2="77236"/>
                          <a14:foregroundMark x1="77439" y1="58537" x2="61585" y2="58537"/>
                          <a14:foregroundMark x1="61585" y1="58537" x2="57927" y2="55285"/>
                          <a14:foregroundMark x1="43902" y1="33333" x2="56707" y2="43089"/>
                          <a14:foregroundMark x1="47561" y1="38211" x2="52439" y2="43902"/>
                          <a14:foregroundMark x1="46951" y1="36585" x2="49390" y2="39837"/>
                          <a14:foregroundMark x1="46231" y1="23577" x2="40244" y2="21138"/>
                          <a14:foregroundMark x1="62195" y1="30081" x2="46231" y2="23577"/>
                          <a14:backgroundMark x1="64634" y1="8943" x2="64634" y2="8943"/>
                          <a14:backgroundMark x1="63415" y1="9756" x2="63415" y2="9756"/>
                          <a14:backgroundMark x1="62195" y1="11382" x2="62195" y2="11382"/>
                          <a14:backgroundMark x1="62195" y1="13821" x2="62195" y2="13821"/>
                          <a14:backgroundMark x1="61585" y1="14634" x2="61585" y2="14634"/>
                          <a14:backgroundMark x1="37805" y1="32035" x2="37805" y2="32520"/>
                          <a14:backgroundMark x1="37805" y1="26484" x2="37805" y2="27598"/>
                          <a14:backgroundMark x1="37805" y1="32520" x2="39965" y2="38855"/>
                          <a14:backgroundMark x1="45323" y1="51986" x2="54878" y2="62602"/>
                          <a14:backgroundMark x1="54878" y1="62602" x2="61578" y2="65792"/>
                          <a14:backgroundMark x1="65854" y1="8943" x2="65854" y2="8943"/>
                          <a14:backgroundMark x1="65854" y1="6504" x2="65854" y2="6504"/>
                          <a14:backgroundMark x1="60976" y1="67480" x2="60976" y2="67480"/>
                          <a14:backgroundMark x1="61585" y1="67480" x2="61585" y2="67480"/>
                          <a14:backgroundMark x1="64634" y1="69106" x2="64634" y2="69106"/>
                          <a14:backgroundMark x1="60976" y1="23577" x2="59360" y2="23023"/>
                          <a14:backgroundMark x1="37195" y1="20325" x2="37195" y2="20325"/>
                          <a14:backgroundMark x1="38415" y1="23577" x2="38415" y2="2357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45727" y="20705335"/>
              <a:ext cx="2900517" cy="2197487"/>
            </a:xfrm>
            <a:prstGeom prst="rect">
              <a:avLst/>
            </a:prstGeom>
          </p:spPr>
        </p:pic>
        <p:sp>
          <p:nvSpPr>
            <p:cNvPr id="6" name="Rectangle: Rounded Corners 29">
              <a:extLst>
                <a:ext uri="{FF2B5EF4-FFF2-40B4-BE49-F238E27FC236}">
                  <a16:creationId xmlns:a16="http://schemas.microsoft.com/office/drawing/2014/main" id="{5480E12D-7604-3F5D-7808-0B0064F14EB2}"/>
                </a:ext>
              </a:extLst>
            </p:cNvPr>
            <p:cNvSpPr/>
            <p:nvPr/>
          </p:nvSpPr>
          <p:spPr>
            <a:xfrm>
              <a:off x="2381101" y="20912079"/>
              <a:ext cx="3425483" cy="1470074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" name="Freeform: Shape 30">
              <a:extLst>
                <a:ext uri="{FF2B5EF4-FFF2-40B4-BE49-F238E27FC236}">
                  <a16:creationId xmlns:a16="http://schemas.microsoft.com/office/drawing/2014/main" id="{590BE8C8-458B-602D-9773-59313324EA15}"/>
                </a:ext>
              </a:extLst>
            </p:cNvPr>
            <p:cNvSpPr/>
            <p:nvPr/>
          </p:nvSpPr>
          <p:spPr>
            <a:xfrm rot="16200000">
              <a:off x="2089236" y="20231453"/>
              <a:ext cx="792552" cy="739249"/>
            </a:xfrm>
            <a:custGeom>
              <a:avLst/>
              <a:gdLst>
                <a:gd name="connsiteX0" fmla="*/ 0 w 495946"/>
                <a:gd name="connsiteY0" fmla="*/ 805912 h 805912"/>
                <a:gd name="connsiteX1" fmla="*/ 216976 w 495946"/>
                <a:gd name="connsiteY1" fmla="*/ 263471 h 805912"/>
                <a:gd name="connsiteX2" fmla="*/ 495946 w 495946"/>
                <a:gd name="connsiteY2" fmla="*/ 0 h 80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5946" h="805912">
                  <a:moveTo>
                    <a:pt x="0" y="805912"/>
                  </a:moveTo>
                  <a:cubicBezTo>
                    <a:pt x="67159" y="601850"/>
                    <a:pt x="134318" y="397789"/>
                    <a:pt x="216976" y="263471"/>
                  </a:cubicBezTo>
                  <a:cubicBezTo>
                    <a:pt x="299634" y="129153"/>
                    <a:pt x="397790" y="64576"/>
                    <a:pt x="495946" y="0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8" name="Freeform: Shape 31">
              <a:extLst>
                <a:ext uri="{FF2B5EF4-FFF2-40B4-BE49-F238E27FC236}">
                  <a16:creationId xmlns:a16="http://schemas.microsoft.com/office/drawing/2014/main" id="{9D5B2AB6-681F-704C-A974-5D8E49D3061D}"/>
                </a:ext>
              </a:extLst>
            </p:cNvPr>
            <p:cNvSpPr/>
            <p:nvPr/>
          </p:nvSpPr>
          <p:spPr>
            <a:xfrm rot="20290219">
              <a:off x="2736280" y="20291979"/>
              <a:ext cx="399427" cy="685783"/>
            </a:xfrm>
            <a:custGeom>
              <a:avLst/>
              <a:gdLst>
                <a:gd name="connsiteX0" fmla="*/ 0 w 495946"/>
                <a:gd name="connsiteY0" fmla="*/ 805912 h 805912"/>
                <a:gd name="connsiteX1" fmla="*/ 216976 w 495946"/>
                <a:gd name="connsiteY1" fmla="*/ 263471 h 805912"/>
                <a:gd name="connsiteX2" fmla="*/ 495946 w 495946"/>
                <a:gd name="connsiteY2" fmla="*/ 0 h 80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5946" h="805912">
                  <a:moveTo>
                    <a:pt x="0" y="805912"/>
                  </a:moveTo>
                  <a:cubicBezTo>
                    <a:pt x="67159" y="601850"/>
                    <a:pt x="134318" y="397789"/>
                    <a:pt x="216976" y="263471"/>
                  </a:cubicBezTo>
                  <a:cubicBezTo>
                    <a:pt x="299634" y="129153"/>
                    <a:pt x="397790" y="64576"/>
                    <a:pt x="495946" y="0"/>
                  </a:cubicBezTo>
                </a:path>
              </a:pathLst>
            </a:cu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" name="Freeform: Shape 32">
              <a:extLst>
                <a:ext uri="{FF2B5EF4-FFF2-40B4-BE49-F238E27FC236}">
                  <a16:creationId xmlns:a16="http://schemas.microsoft.com/office/drawing/2014/main" id="{6F0D1602-7DED-FF49-443F-4B798DAED072}"/>
                </a:ext>
              </a:extLst>
            </p:cNvPr>
            <p:cNvSpPr/>
            <p:nvPr/>
          </p:nvSpPr>
          <p:spPr>
            <a:xfrm rot="10800000">
              <a:off x="2848177" y="20328082"/>
              <a:ext cx="695619" cy="669271"/>
            </a:xfrm>
            <a:custGeom>
              <a:avLst/>
              <a:gdLst>
                <a:gd name="connsiteX0" fmla="*/ 0 w 495946"/>
                <a:gd name="connsiteY0" fmla="*/ 805912 h 805912"/>
                <a:gd name="connsiteX1" fmla="*/ 216976 w 495946"/>
                <a:gd name="connsiteY1" fmla="*/ 263471 h 805912"/>
                <a:gd name="connsiteX2" fmla="*/ 495946 w 495946"/>
                <a:gd name="connsiteY2" fmla="*/ 0 h 80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5946" h="805912">
                  <a:moveTo>
                    <a:pt x="0" y="805912"/>
                  </a:moveTo>
                  <a:cubicBezTo>
                    <a:pt x="67159" y="601850"/>
                    <a:pt x="134318" y="397789"/>
                    <a:pt x="216976" y="263471"/>
                  </a:cubicBezTo>
                  <a:cubicBezTo>
                    <a:pt x="299634" y="129153"/>
                    <a:pt x="397790" y="64576"/>
                    <a:pt x="495946" y="0"/>
                  </a:cubicBezTo>
                </a:path>
              </a:pathLst>
            </a:cu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Freeform: Shape 33">
              <a:extLst>
                <a:ext uri="{FF2B5EF4-FFF2-40B4-BE49-F238E27FC236}">
                  <a16:creationId xmlns:a16="http://schemas.microsoft.com/office/drawing/2014/main" id="{CFC011B3-C74B-277F-6A9E-A553B07E5DB6}"/>
                </a:ext>
              </a:extLst>
            </p:cNvPr>
            <p:cNvSpPr/>
            <p:nvPr/>
          </p:nvSpPr>
          <p:spPr>
            <a:xfrm>
              <a:off x="2848179" y="20988322"/>
              <a:ext cx="736535" cy="1223732"/>
            </a:xfrm>
            <a:custGeom>
              <a:avLst/>
              <a:gdLst>
                <a:gd name="connsiteX0" fmla="*/ 0 w 790414"/>
                <a:gd name="connsiteY0" fmla="*/ 0 h 1301858"/>
                <a:gd name="connsiteX1" fmla="*/ 170482 w 790414"/>
                <a:gd name="connsiteY1" fmla="*/ 976394 h 1301858"/>
                <a:gd name="connsiteX2" fmla="*/ 790414 w 790414"/>
                <a:gd name="connsiteY2" fmla="*/ 1301858 h 130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0414" h="1301858">
                  <a:moveTo>
                    <a:pt x="0" y="0"/>
                  </a:moveTo>
                  <a:cubicBezTo>
                    <a:pt x="19373" y="379709"/>
                    <a:pt x="38746" y="759418"/>
                    <a:pt x="170482" y="976394"/>
                  </a:cubicBezTo>
                  <a:cubicBezTo>
                    <a:pt x="302218" y="1193370"/>
                    <a:pt x="546316" y="1247614"/>
                    <a:pt x="790414" y="1301858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1" name="Freeform: Shape 34">
              <a:extLst>
                <a:ext uri="{FF2B5EF4-FFF2-40B4-BE49-F238E27FC236}">
                  <a16:creationId xmlns:a16="http://schemas.microsoft.com/office/drawing/2014/main" id="{4E530CB6-2263-32F9-8ED2-D244E6043F14}"/>
                </a:ext>
              </a:extLst>
            </p:cNvPr>
            <p:cNvSpPr/>
            <p:nvPr/>
          </p:nvSpPr>
          <p:spPr>
            <a:xfrm rot="11127686">
              <a:off x="2853439" y="20336913"/>
              <a:ext cx="1249532" cy="717646"/>
            </a:xfrm>
            <a:custGeom>
              <a:avLst/>
              <a:gdLst>
                <a:gd name="connsiteX0" fmla="*/ 0 w 495946"/>
                <a:gd name="connsiteY0" fmla="*/ 805912 h 805912"/>
                <a:gd name="connsiteX1" fmla="*/ 216976 w 495946"/>
                <a:gd name="connsiteY1" fmla="*/ 263471 h 805912"/>
                <a:gd name="connsiteX2" fmla="*/ 495946 w 495946"/>
                <a:gd name="connsiteY2" fmla="*/ 0 h 80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5946" h="805912">
                  <a:moveTo>
                    <a:pt x="0" y="805912"/>
                  </a:moveTo>
                  <a:cubicBezTo>
                    <a:pt x="67159" y="601850"/>
                    <a:pt x="134318" y="397789"/>
                    <a:pt x="216976" y="263471"/>
                  </a:cubicBezTo>
                  <a:cubicBezTo>
                    <a:pt x="299634" y="129153"/>
                    <a:pt x="397790" y="64576"/>
                    <a:pt x="495946" y="0"/>
                  </a:cubicBezTo>
                </a:path>
              </a:pathLst>
            </a:cu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B067DAF-5A7A-845C-F642-EDC68EA98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207" t="1381" r="10390" b="1718"/>
            <a:stretch>
              <a:fillRect/>
            </a:stretch>
          </p:blipFill>
          <p:spPr>
            <a:xfrm>
              <a:off x="2400932" y="21428690"/>
              <a:ext cx="646485" cy="231135"/>
            </a:xfrm>
            <a:prstGeom prst="rect">
              <a:avLst/>
            </a:prstGeom>
          </p:spPr>
        </p:pic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F91B7172-DA23-DE5E-64E1-204BB2F17D66}"/>
                </a:ext>
              </a:extLst>
            </p:cNvPr>
            <p:cNvSpPr/>
            <p:nvPr/>
          </p:nvSpPr>
          <p:spPr>
            <a:xfrm>
              <a:off x="2340184" y="21224614"/>
              <a:ext cx="707233" cy="210123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Cylinder 37">
              <a:extLst>
                <a:ext uri="{FF2B5EF4-FFF2-40B4-BE49-F238E27FC236}">
                  <a16:creationId xmlns:a16="http://schemas.microsoft.com/office/drawing/2014/main" id="{2CD511D1-C8A6-03EC-D4BA-5958BA0807BE}"/>
                </a:ext>
              </a:extLst>
            </p:cNvPr>
            <p:cNvSpPr/>
            <p:nvPr/>
          </p:nvSpPr>
          <p:spPr>
            <a:xfrm>
              <a:off x="1600935" y="19741156"/>
              <a:ext cx="739249" cy="725518"/>
            </a:xfrm>
            <a:prstGeom prst="can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tx1"/>
                  </a:solidFill>
                </a:rPr>
                <a:t>Suc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Cylinder 38">
              <a:extLst>
                <a:ext uri="{FF2B5EF4-FFF2-40B4-BE49-F238E27FC236}">
                  <a16:creationId xmlns:a16="http://schemas.microsoft.com/office/drawing/2014/main" id="{109B8887-CD7F-F5A5-5B15-D9EBCE2096F8}"/>
                </a:ext>
              </a:extLst>
            </p:cNvPr>
            <p:cNvSpPr/>
            <p:nvPr/>
          </p:nvSpPr>
          <p:spPr>
            <a:xfrm>
              <a:off x="2360001" y="19723915"/>
              <a:ext cx="739249" cy="72551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NaCl</a:t>
              </a:r>
            </a:p>
          </p:txBody>
        </p:sp>
        <p:sp>
          <p:nvSpPr>
            <p:cNvPr id="16" name="Cylinder 39">
              <a:extLst>
                <a:ext uri="{FF2B5EF4-FFF2-40B4-BE49-F238E27FC236}">
                  <a16:creationId xmlns:a16="http://schemas.microsoft.com/office/drawing/2014/main" id="{8558D496-2ADF-FBB8-9F4F-705844617843}"/>
                </a:ext>
              </a:extLst>
            </p:cNvPr>
            <p:cNvSpPr/>
            <p:nvPr/>
          </p:nvSpPr>
          <p:spPr>
            <a:xfrm>
              <a:off x="3123212" y="19723915"/>
              <a:ext cx="739249" cy="725518"/>
            </a:xfrm>
            <a:prstGeom prst="can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CA</a:t>
              </a:r>
            </a:p>
          </p:txBody>
        </p:sp>
        <p:sp>
          <p:nvSpPr>
            <p:cNvPr id="17" name="Cylinder 40">
              <a:extLst>
                <a:ext uri="{FF2B5EF4-FFF2-40B4-BE49-F238E27FC236}">
                  <a16:creationId xmlns:a16="http://schemas.microsoft.com/office/drawing/2014/main" id="{06366C49-CAA6-460A-F2DF-A900E72534D6}"/>
                </a:ext>
              </a:extLst>
            </p:cNvPr>
            <p:cNvSpPr/>
            <p:nvPr/>
          </p:nvSpPr>
          <p:spPr>
            <a:xfrm>
              <a:off x="3862461" y="19724318"/>
              <a:ext cx="739249" cy="725518"/>
            </a:xfrm>
            <a:prstGeom prst="can">
              <a:avLst/>
            </a:prstGeom>
            <a:solidFill>
              <a:srgbClr val="FF7C0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Quin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AE01E15-1B59-5DF9-3CAA-18D598BFA4EF}"/>
              </a:ext>
            </a:extLst>
          </p:cNvPr>
          <p:cNvSpPr txBox="1"/>
          <p:nvPr/>
        </p:nvSpPr>
        <p:spPr>
          <a:xfrm>
            <a:off x="0" y="3917002"/>
            <a:ext cx="38481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Data acquisition: </a:t>
            </a:r>
            <a:r>
              <a:rPr lang="en-US" sz="2000" dirty="0"/>
              <a:t>Sucrose [0.3M], NaCl [0.1M], Citric Acid [0.1M], and Quinine [1 mM] were delivered directly onto the tongue of female long-</a:t>
            </a:r>
            <a:r>
              <a:rPr lang="en-US" sz="2000" dirty="0" err="1"/>
              <a:t>evans</a:t>
            </a:r>
            <a:r>
              <a:rPr lang="en-US" sz="2000" dirty="0"/>
              <a:t> rats in a pseudo-random order using an intra-oral cannula. Extracellular recordings were taken from GC while tastes were delivered. 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DE97C63-31B1-DC9F-B843-BEFE2F92C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874" y="931212"/>
            <a:ext cx="6972312" cy="1352836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D6EA4CB5-36F4-4316-25D0-DE12B279865B}"/>
              </a:ext>
            </a:extLst>
          </p:cNvPr>
          <p:cNvSpPr/>
          <p:nvPr/>
        </p:nvSpPr>
        <p:spPr>
          <a:xfrm rot="16200000">
            <a:off x="4726365" y="1924367"/>
            <a:ext cx="141123" cy="23337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ECFA049-36C8-AE14-0CC4-773E576596B8}"/>
              </a:ext>
            </a:extLst>
          </p:cNvPr>
          <p:cNvSpPr/>
          <p:nvPr/>
        </p:nvSpPr>
        <p:spPr>
          <a:xfrm rot="16200000">
            <a:off x="4843051" y="2035317"/>
            <a:ext cx="141123" cy="23337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26E835D5-6055-AF61-5F9A-ABF489363914}"/>
              </a:ext>
            </a:extLst>
          </p:cNvPr>
          <p:cNvSpPr/>
          <p:nvPr/>
        </p:nvSpPr>
        <p:spPr>
          <a:xfrm>
            <a:off x="5171940" y="2054111"/>
            <a:ext cx="180365" cy="978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6DD14B-704A-5D93-2886-86393D610E3A}"/>
              </a:ext>
            </a:extLst>
          </p:cNvPr>
          <p:cNvSpPr txBox="1"/>
          <p:nvPr/>
        </p:nvSpPr>
        <p:spPr>
          <a:xfrm>
            <a:off x="4154633" y="2222565"/>
            <a:ext cx="7577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Inferring firing rate </a:t>
            </a:r>
            <a:r>
              <a:rPr lang="en-US" dirty="0"/>
              <a:t>from spike train– rolling window (very basic; 250 </a:t>
            </a:r>
            <a:r>
              <a:rPr lang="en-US" dirty="0" err="1"/>
              <a:t>ms</a:t>
            </a:r>
            <a:r>
              <a:rPr lang="en-US" dirty="0"/>
              <a:t> window with 25 </a:t>
            </a:r>
            <a:r>
              <a:rPr lang="en-US" dirty="0" err="1"/>
              <a:t>ms</a:t>
            </a:r>
            <a:r>
              <a:rPr lang="en-US" dirty="0"/>
              <a:t> step)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A08BD2-1456-67E7-9288-CDBFA6BD9D35}"/>
              </a:ext>
            </a:extLst>
          </p:cNvPr>
          <p:cNvSpPr txBox="1"/>
          <p:nvPr/>
        </p:nvSpPr>
        <p:spPr>
          <a:xfrm>
            <a:off x="4082871" y="2957347"/>
            <a:ext cx="7963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Dimensionality reduction: </a:t>
            </a:r>
          </a:p>
          <a:p>
            <a:pPr marL="342900" indent="-342900">
              <a:buAutoNum type="arabicPeriod"/>
            </a:pPr>
            <a:r>
              <a:rPr lang="en-US" dirty="0"/>
              <a:t>PCA– only really useful for linearly correlated data (?) </a:t>
            </a:r>
          </a:p>
          <a:p>
            <a:pPr marL="342900" indent="-342900">
              <a:buAutoNum type="arabicPeriod"/>
            </a:pPr>
            <a:r>
              <a:rPr lang="en-US" dirty="0"/>
              <a:t>Autoencoder RNN (block diagram below)– able to capture non-linear dynamics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642B91-C037-5720-7504-31B565413A8D}"/>
              </a:ext>
            </a:extLst>
          </p:cNvPr>
          <p:cNvSpPr/>
          <p:nvPr/>
        </p:nvSpPr>
        <p:spPr>
          <a:xfrm>
            <a:off x="4571063" y="4128993"/>
            <a:ext cx="1159127" cy="1269260"/>
          </a:xfrm>
          <a:prstGeom prst="rect">
            <a:avLst/>
          </a:prstGeom>
          <a:solidFill>
            <a:srgbClr val="83CC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Original Input Data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5C34918-86DC-B12F-E978-792CEE6215F7}"/>
              </a:ext>
            </a:extLst>
          </p:cNvPr>
          <p:cNvSpPr/>
          <p:nvPr/>
        </p:nvSpPr>
        <p:spPr>
          <a:xfrm>
            <a:off x="6192683" y="4570674"/>
            <a:ext cx="1349846" cy="466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Encoding Step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62340B-B852-5A96-1F8B-81AAB689B7A6}"/>
              </a:ext>
            </a:extLst>
          </p:cNvPr>
          <p:cNvSpPr/>
          <p:nvPr/>
        </p:nvSpPr>
        <p:spPr>
          <a:xfrm>
            <a:off x="7966472" y="4239559"/>
            <a:ext cx="1946505" cy="1074670"/>
          </a:xfrm>
          <a:prstGeom prst="rect">
            <a:avLst/>
          </a:prstGeom>
          <a:solidFill>
            <a:srgbClr val="EFC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Low-Dimensional  (8 dims) RNN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CB57B5A-6C4F-1CC9-33CD-8C777030AF29}"/>
              </a:ext>
            </a:extLst>
          </p:cNvPr>
          <p:cNvSpPr/>
          <p:nvPr/>
        </p:nvSpPr>
        <p:spPr>
          <a:xfrm>
            <a:off x="5903659" y="4609437"/>
            <a:ext cx="346679" cy="3349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05EF1381-9FB3-F77B-9B59-07B4A363F25E}"/>
              </a:ext>
            </a:extLst>
          </p:cNvPr>
          <p:cNvSpPr/>
          <p:nvPr/>
        </p:nvSpPr>
        <p:spPr>
          <a:xfrm>
            <a:off x="7495804" y="4556065"/>
            <a:ext cx="346679" cy="3349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8B8677F-3C1A-2F4D-E411-AE0000E997FD}"/>
              </a:ext>
            </a:extLst>
          </p:cNvPr>
          <p:cNvSpPr/>
          <p:nvPr/>
        </p:nvSpPr>
        <p:spPr>
          <a:xfrm>
            <a:off x="7537994" y="5398253"/>
            <a:ext cx="2687613" cy="1353023"/>
          </a:xfrm>
          <a:prstGeom prst="rect">
            <a:avLst/>
          </a:prstGeom>
          <a:solidFill>
            <a:srgbClr val="83CC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Reconstructed Data (should be identical to input)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2742A11-82BC-5228-76F1-003456BE0015}"/>
              </a:ext>
            </a:extLst>
          </p:cNvPr>
          <p:cNvSpPr/>
          <p:nvPr/>
        </p:nvSpPr>
        <p:spPr>
          <a:xfrm>
            <a:off x="5391499" y="5788548"/>
            <a:ext cx="1349846" cy="466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Decoding Step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C805A128-13EC-8044-D343-B0769E06D427}"/>
              </a:ext>
            </a:extLst>
          </p:cNvPr>
          <p:cNvSpPr/>
          <p:nvPr/>
        </p:nvSpPr>
        <p:spPr>
          <a:xfrm>
            <a:off x="6831278" y="5792099"/>
            <a:ext cx="346679" cy="3349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78CF6FC5-6C47-89EF-A0DA-167810AB1F81}"/>
              </a:ext>
            </a:extLst>
          </p:cNvPr>
          <p:cNvSpPr/>
          <p:nvPr/>
        </p:nvSpPr>
        <p:spPr>
          <a:xfrm>
            <a:off x="4789034" y="5792099"/>
            <a:ext cx="346679" cy="3349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9CAF556C-EE90-EB5E-FD71-540BB7B706A9}"/>
              </a:ext>
            </a:extLst>
          </p:cNvPr>
          <p:cNvSpPr/>
          <p:nvPr/>
        </p:nvSpPr>
        <p:spPr>
          <a:xfrm>
            <a:off x="10225607" y="4570674"/>
            <a:ext cx="346679" cy="3349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27992-69B6-D675-0648-44A6772D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am I currently able to argue to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B466D-AEC0-717B-953F-A6F89FCB7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 am arguing: that interesting, non-linear dynamics exist in GC between epochs</a:t>
            </a:r>
          </a:p>
          <a:p>
            <a:pPr lvl="1"/>
            <a:r>
              <a:rPr lang="en-US" dirty="0"/>
              <a:t>I have demonstrated this on a single-neuron basis </a:t>
            </a:r>
          </a:p>
          <a:p>
            <a:pPr lvl="1"/>
            <a:r>
              <a:rPr lang="en-US" dirty="0"/>
              <a:t>Working on doing so on a population basis </a:t>
            </a:r>
          </a:p>
          <a:p>
            <a:pPr lvl="2"/>
            <a:r>
              <a:rPr lang="en-US" dirty="0"/>
              <a:t>(input here would be great)</a:t>
            </a:r>
          </a:p>
          <a:p>
            <a:r>
              <a:rPr lang="en-US" dirty="0"/>
              <a:t>What I may be able to make a claim about: The *general* characteristics of these dynamics, including some theories as to what’s what</a:t>
            </a:r>
          </a:p>
          <a:p>
            <a:r>
              <a:rPr lang="en-US" dirty="0"/>
              <a:t>What I am not yet to the point of making a claim about: Specific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903379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477B-971A-C71A-20FE-40AF1087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 I’m trying to answer right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744C1-028B-57FE-5458-2F7FAE276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845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I’m focused on proving non-random and state-specific dynamics. I have basic descriptive stats for single-neuron. Doing the same for the multi-variate states I’ve shown you can be done (</a:t>
            </a:r>
            <a:r>
              <a:rPr lang="en-US" dirty="0" err="1"/>
              <a:t>eg.</a:t>
            </a:r>
            <a:r>
              <a:rPr lang="en-US" dirty="0"/>
              <a:t> multi-variate t-test); rigorously proving this is more involved</a:t>
            </a:r>
          </a:p>
          <a:p>
            <a:pPr lvl="1"/>
            <a:r>
              <a:rPr lang="en-US" dirty="0"/>
              <a:t>This is what I’m stuck on</a:t>
            </a:r>
          </a:p>
          <a:p>
            <a:pPr lvl="1"/>
            <a:r>
              <a:rPr lang="en-US" dirty="0"/>
              <a:t>The latter part attempting to test rigorously that the pattern of activity in one state is different from other states.</a:t>
            </a:r>
          </a:p>
          <a:p>
            <a:pPr marL="0" indent="0">
              <a:buNone/>
            </a:pPr>
            <a:r>
              <a:rPr lang="en-US" dirty="0"/>
              <a:t>- Handling noise (proving these dynamics are not noise) is also part of this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First, some background: </a:t>
            </a:r>
          </a:p>
        </p:txBody>
      </p:sp>
    </p:spTree>
    <p:extLst>
      <p:ext uri="{BB962C8B-B14F-4D97-AF65-F5344CB8AC3E}">
        <p14:creationId xmlns:p14="http://schemas.microsoft.com/office/powerpoint/2010/main" val="2881180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D1B79-3684-7065-B5BD-2AD266086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266"/>
            <a:ext cx="9626600" cy="812800"/>
          </a:xfrm>
        </p:spPr>
        <p:txBody>
          <a:bodyPr>
            <a:normAutofit fontScale="90000"/>
          </a:bodyPr>
          <a:lstStyle/>
          <a:p>
            <a:r>
              <a:rPr lang="en-US" dirty="0"/>
              <a:t>Starting with 1 neuron across trials-- What’s the deal with SEM duration?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89A2B-372E-5D25-7779-F31BCE9DD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2100" y="1179880"/>
            <a:ext cx="5524500" cy="607000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Left: Mean firing rate across all trials for a single neuron; standard error of mean mapped around</a:t>
            </a:r>
          </a:p>
          <a:p>
            <a:pPr lvl="1"/>
            <a:r>
              <a:rPr lang="en-US" dirty="0" err="1"/>
              <a:t>Uninterpolated</a:t>
            </a:r>
            <a:r>
              <a:rPr lang="en-US" dirty="0"/>
              <a:t> data</a:t>
            </a:r>
          </a:p>
          <a:p>
            <a:r>
              <a:rPr lang="en-US" dirty="0"/>
              <a:t>Right: timing of state transitions across all 30 trials for this one neuron. This variation is a feature, not a bug. </a:t>
            </a:r>
          </a:p>
          <a:p>
            <a:pPr marL="0" indent="0">
              <a:buNone/>
            </a:pPr>
            <a:r>
              <a:rPr lang="en-US" dirty="0"/>
              <a:t>Hypotheses: </a:t>
            </a:r>
          </a:p>
          <a:p>
            <a:pPr>
              <a:buFontTx/>
              <a:buChar char="-"/>
            </a:pPr>
            <a:r>
              <a:rPr lang="en-US" dirty="0"/>
              <a:t>Nonlinear dynamics present (multiple different types, so it seems)</a:t>
            </a:r>
          </a:p>
          <a:p>
            <a:pPr>
              <a:buFontTx/>
              <a:buChar char="-"/>
            </a:pPr>
            <a:r>
              <a:rPr lang="en-US" dirty="0"/>
              <a:t>State durations are important – Positing that these reveal the time it takes the </a:t>
            </a:r>
            <a:r>
              <a:rPr lang="en-US" u="sng" dirty="0"/>
              <a:t>population </a:t>
            </a:r>
            <a:r>
              <a:rPr lang="en-US" dirty="0"/>
              <a:t>to reach completion in 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AFE54-FE78-FD85-C21F-FF25E44A4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966382"/>
            <a:ext cx="3791901" cy="5055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C0E51D-5FE6-029F-EB56-D3F46A81D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391" y="25401"/>
            <a:ext cx="2451188" cy="6660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21B3DA-92A0-79D2-F849-2936474FC5CE}"/>
              </a:ext>
            </a:extLst>
          </p:cNvPr>
          <p:cNvSpPr txBox="1"/>
          <p:nvPr/>
        </p:nvSpPr>
        <p:spPr>
          <a:xfrm>
            <a:off x="139700" y="5956934"/>
            <a:ext cx="3791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firing rate and standard error of mean across trials for </a:t>
            </a:r>
            <a:r>
              <a:rPr lang="en-US" u="sng" dirty="0"/>
              <a:t>one neuron (30 trials)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83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422E8-931A-A85A-2370-98C9A7761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44"/>
            <a:ext cx="12192000" cy="1220590"/>
          </a:xfrm>
        </p:spPr>
        <p:txBody>
          <a:bodyPr>
            <a:normAutofit fontScale="90000"/>
          </a:bodyPr>
          <a:lstStyle/>
          <a:p>
            <a:r>
              <a:rPr lang="en-US" dirty="0"/>
              <a:t>Many Single-neuron evidence for dynamics (one taste)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7F4E7-B92C-9D1D-7293-66A1FFA9B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2" y="5575663"/>
            <a:ext cx="6970642" cy="151425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dirty="0"/>
              <a:t>Representative sample of single-neuron trial-averaged firing rate over time for a single stimulus and single epoch (sucrose, identification). Standard error of the mean plotted in grey around trial-average line. Distinct neuron-to-neuron differences in dynamics seemingly appear, suggesting multiple attractor paradigms may be present within a given epoch for a given population.</a:t>
            </a:r>
            <a:endParaRPr lang="en-US" dirty="0"/>
          </a:p>
        </p:txBody>
      </p:sp>
      <p:pic>
        <p:nvPicPr>
          <p:cNvPr id="43" name="Picture 42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EE445119-AD69-E97C-5295-419D0E06B2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3" r="-541" b="24849"/>
          <a:stretch/>
        </p:blipFill>
        <p:spPr>
          <a:xfrm>
            <a:off x="260535" y="1037871"/>
            <a:ext cx="6458317" cy="449561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243941B-C8A7-4C44-5415-1F7222C71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796" y="1219545"/>
            <a:ext cx="4057283" cy="323998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B7F4A0D-A436-0BD9-75E7-79972A245AEF}"/>
              </a:ext>
            </a:extLst>
          </p:cNvPr>
          <p:cNvSpPr txBox="1"/>
          <p:nvPr/>
        </p:nvSpPr>
        <p:spPr>
          <a:xfrm>
            <a:off x="7085541" y="4517819"/>
            <a:ext cx="48459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Large amounts of data: </a:t>
            </a:r>
            <a:r>
              <a:rPr lang="en-US" sz="1800" dirty="0"/>
              <a:t>Thresholding via paired t-test (alpha = 0.05) and 2 Hz minimum frequency reveal sustained and dynamic intra-epoch firing is present in a large subset of the neurons across all datasets (n = 17). Thresholding allows us to filter down to neurons with firing rates more amenable to  observation of dynamics.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51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44244</TotalTime>
  <Words>2437</Words>
  <Application>Microsoft Macintosh PowerPoint</Application>
  <PresentationFormat>Widescreen</PresentationFormat>
  <Paragraphs>165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Helvetica Neue</vt:lpstr>
      <vt:lpstr>Office Theme</vt:lpstr>
      <vt:lpstr>Vincent’s last 6 months</vt:lpstr>
      <vt:lpstr>What type of input am I interested in?</vt:lpstr>
      <vt:lpstr>Intra-state dynamics: A brief overview </vt:lpstr>
      <vt:lpstr>What type of dynamics? (theory) </vt:lpstr>
      <vt:lpstr>Brief slide on methods</vt:lpstr>
      <vt:lpstr>What am I currently able to argue to you?</vt:lpstr>
      <vt:lpstr>The question I’m trying to answer right now</vt:lpstr>
      <vt:lpstr>Starting with 1 neuron across trials-- What’s the deal with SEM duration? </vt:lpstr>
      <vt:lpstr>Many Single-neuron evidence for dynamics (one taste)</vt:lpstr>
      <vt:lpstr>Reducing dimensions: noisy data, nonlinear data </vt:lpstr>
      <vt:lpstr>So let’s do non-linear dimensionality reduction</vt:lpstr>
      <vt:lpstr>What we’ve seen: Analysis on RNN data –   Right is RNN output   Left is PCA on a trial-by-trial basis of the RNN data </vt:lpstr>
      <vt:lpstr>PowerPoint Presentation</vt:lpstr>
      <vt:lpstr>Questions I’m trying to answer: </vt:lpstr>
      <vt:lpstr>Interpolating all these trials: womp womp</vt:lpstr>
      <vt:lpstr>Looking at behavior before and after CP   Data: PCA on RNN across trials rather than trial by trial   Citric acid, CP 2  Thresh. Vectors To 95% of explained variance   (dataset 200827..)</vt:lpstr>
      <vt:lpstr>What are RNN latents doing over trials? – NaCl, Left: RNN trajectories, right: Variance of  trials over time </vt:lpstr>
      <vt:lpstr>What are RNN latents doing over trials? –Quinine, same type of analysis as previous slide</vt:lpstr>
      <vt:lpstr>1.21.25: ideas and to do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Vincent Calia-Bogan</dc:creator>
  <cp:lastModifiedBy>Vincent Calia-Bogan</cp:lastModifiedBy>
  <cp:revision>25</cp:revision>
  <dcterms:created xsi:type="dcterms:W3CDTF">2024-05-28T15:36:07Z</dcterms:created>
  <dcterms:modified xsi:type="dcterms:W3CDTF">2025-03-04T16:28:57Z</dcterms:modified>
</cp:coreProperties>
</file>